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55"/>
  </p:notesMasterIdLst>
  <p:sldIdLst>
    <p:sldId id="362" r:id="rId2"/>
    <p:sldId id="257" r:id="rId3"/>
    <p:sldId id="299" r:id="rId4"/>
    <p:sldId id="303" r:id="rId5"/>
    <p:sldId id="259" r:id="rId6"/>
    <p:sldId id="352" r:id="rId7"/>
    <p:sldId id="307" r:id="rId8"/>
    <p:sldId id="330" r:id="rId9"/>
    <p:sldId id="331" r:id="rId10"/>
    <p:sldId id="353" r:id="rId11"/>
    <p:sldId id="310" r:id="rId12"/>
    <p:sldId id="313" r:id="rId13"/>
    <p:sldId id="354" r:id="rId14"/>
    <p:sldId id="386" r:id="rId15"/>
    <p:sldId id="332" r:id="rId16"/>
    <p:sldId id="333" r:id="rId17"/>
    <p:sldId id="305" r:id="rId18"/>
    <p:sldId id="273" r:id="rId19"/>
    <p:sldId id="277" r:id="rId20"/>
    <p:sldId id="306" r:id="rId21"/>
    <p:sldId id="279" r:id="rId22"/>
    <p:sldId id="355" r:id="rId23"/>
    <p:sldId id="278" r:id="rId24"/>
    <p:sldId id="336" r:id="rId25"/>
    <p:sldId id="334" r:id="rId26"/>
    <p:sldId id="335" r:id="rId27"/>
    <p:sldId id="356" r:id="rId28"/>
    <p:sldId id="357" r:id="rId29"/>
    <p:sldId id="337" r:id="rId30"/>
    <p:sldId id="338" r:id="rId31"/>
    <p:sldId id="349" r:id="rId32"/>
    <p:sldId id="339" r:id="rId33"/>
    <p:sldId id="340" r:id="rId34"/>
    <p:sldId id="341" r:id="rId35"/>
    <p:sldId id="342" r:id="rId36"/>
    <p:sldId id="283" r:id="rId37"/>
    <p:sldId id="291" r:id="rId38"/>
    <p:sldId id="308" r:id="rId39"/>
    <p:sldId id="293" r:id="rId40"/>
    <p:sldId id="319" r:id="rId41"/>
    <p:sldId id="324" r:id="rId42"/>
    <p:sldId id="343" r:id="rId43"/>
    <p:sldId id="358" r:id="rId44"/>
    <p:sldId id="321" r:id="rId45"/>
    <p:sldId id="344" r:id="rId46"/>
    <p:sldId id="359" r:id="rId47"/>
    <p:sldId id="387" r:id="rId48"/>
    <p:sldId id="351" r:id="rId49"/>
    <p:sldId id="361" r:id="rId50"/>
    <p:sldId id="347" r:id="rId51"/>
    <p:sldId id="301" r:id="rId52"/>
    <p:sldId id="384" r:id="rId53"/>
    <p:sldId id="385"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k/zgjqsyR4+ihFLzUNUKWQ==" hashData="CZGZ4xNJFHX2cgKZeP5jM+3aSKYCQWTzs0iWvVlB2PREUh0SkMQCNl7BcD6czUeu4EFgIsPiMYMiVHSvQGP9BQ=="/>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633"/>
    <p:restoredTop sz="92458"/>
  </p:normalViewPr>
  <p:slideViewPr>
    <p:cSldViewPr snapToGrid="0" snapToObjects="1">
      <p:cViewPr varScale="1">
        <p:scale>
          <a:sx n="128" d="100"/>
          <a:sy n="128" d="100"/>
        </p:scale>
        <p:origin x="1256" y="18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C8684CA-C63F-5F46-A275-499E174D6788}" type="datetimeFigureOut">
              <a:rPr lang="en-US" smtClean="0"/>
              <a:t>9/16/19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704444-0A12-8349-BBD3-E05D86B7D237}" type="slidenum">
              <a:rPr lang="en-US" smtClean="0"/>
              <a:t>‹#›</a:t>
            </a:fld>
            <a:endParaRPr lang="en-US"/>
          </a:p>
        </p:txBody>
      </p:sp>
    </p:spTree>
    <p:extLst>
      <p:ext uri="{BB962C8B-B14F-4D97-AF65-F5344CB8AC3E}">
        <p14:creationId xmlns:p14="http://schemas.microsoft.com/office/powerpoint/2010/main" val="276274080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704444-0A12-8349-BBD3-E05D86B7D237}" type="slidenum">
              <a:rPr lang="en-US" smtClean="0"/>
              <a:t>1</a:t>
            </a:fld>
            <a:endParaRPr lang="en-US"/>
          </a:p>
        </p:txBody>
      </p:sp>
    </p:spTree>
    <p:extLst>
      <p:ext uri="{BB962C8B-B14F-4D97-AF65-F5344CB8AC3E}">
        <p14:creationId xmlns:p14="http://schemas.microsoft.com/office/powerpoint/2010/main" val="2230804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10</a:t>
            </a:fld>
            <a:endParaRPr lang="en-US" dirty="0"/>
          </a:p>
        </p:txBody>
      </p:sp>
    </p:spTree>
    <p:extLst>
      <p:ext uri="{BB962C8B-B14F-4D97-AF65-F5344CB8AC3E}">
        <p14:creationId xmlns:p14="http://schemas.microsoft.com/office/powerpoint/2010/main" val="27350776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Show a video of students having the model conversation (optional) </a:t>
            </a:r>
            <a:endParaRPr lang="en-US" dirty="0">
              <a:effectLst/>
            </a:endParaRPr>
          </a:p>
          <a:p>
            <a:pPr lvl="1"/>
            <a:r>
              <a:rPr lang="en-US" sz="10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Student volunteer and teacher read model script </a:t>
            </a:r>
          </a:p>
          <a:p>
            <a:pPr lvl="1"/>
            <a:endParaRPr lang="en-US" sz="1200" kern="1200" dirty="0">
              <a:solidFill>
                <a:schemeClr val="tx1"/>
              </a:solidFill>
              <a:effectLst/>
              <a:latin typeface="+mn-lt"/>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12</a:t>
            </a:fld>
            <a:endParaRPr lang="en-US"/>
          </a:p>
        </p:txBody>
      </p:sp>
    </p:spTree>
    <p:extLst>
      <p:ext uri="{BB962C8B-B14F-4D97-AF65-F5344CB8AC3E}">
        <p14:creationId xmlns:p14="http://schemas.microsoft.com/office/powerpoint/2010/main" val="1249728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13</a:t>
            </a:fld>
            <a:endParaRPr lang="en-US" dirty="0"/>
          </a:p>
        </p:txBody>
      </p:sp>
    </p:spTree>
    <p:extLst>
      <p:ext uri="{BB962C8B-B14F-4D97-AF65-F5344CB8AC3E}">
        <p14:creationId xmlns:p14="http://schemas.microsoft.com/office/powerpoint/2010/main" val="21357666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FORTIFY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14</a:t>
            </a:fld>
            <a:endParaRPr lang="en-US"/>
          </a:p>
        </p:txBody>
      </p:sp>
    </p:spTree>
    <p:extLst>
      <p:ext uri="{BB962C8B-B14F-4D97-AF65-F5344CB8AC3E}">
        <p14:creationId xmlns:p14="http://schemas.microsoft.com/office/powerpoint/2010/main" val="22235015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15</a:t>
            </a:fld>
            <a:endParaRPr lang="en-US"/>
          </a:p>
        </p:txBody>
      </p:sp>
    </p:spTree>
    <p:extLst>
      <p:ext uri="{BB962C8B-B14F-4D97-AF65-F5344CB8AC3E}">
        <p14:creationId xmlns:p14="http://schemas.microsoft.com/office/powerpoint/2010/main" val="4794944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16</a:t>
            </a:fld>
            <a:endParaRPr lang="en-US"/>
          </a:p>
        </p:txBody>
      </p:sp>
    </p:spTree>
    <p:extLst>
      <p:ext uri="{BB962C8B-B14F-4D97-AF65-F5344CB8AC3E}">
        <p14:creationId xmlns:p14="http://schemas.microsoft.com/office/powerpoint/2010/main" val="41003284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engaged in a Constructive Conversation using the Constructive Conversation Skill-­‐‑</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We took turns and shared ideas based on a visual text. </a:t>
            </a:r>
            <a:endParaRPr lang="en-US" dirty="0"/>
          </a:p>
          <a:p>
            <a:r>
              <a:rPr lang="en-US" sz="1200" kern="1200" dirty="0">
                <a:solidFill>
                  <a:schemeClr val="tx1"/>
                </a:solidFill>
                <a:effectLst/>
                <a:latin typeface="+mn-lt"/>
                <a:ea typeface="+mn-ea"/>
                <a:cs typeface="+mn-cs"/>
              </a:rPr>
              <a:t>Teacher will ask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your think time</a:t>
            </a:r>
            <a:br>
              <a:rPr lang="en-US" sz="1200" i="1" kern="1200" dirty="0">
                <a:solidFill>
                  <a:schemeClr val="tx1"/>
                </a:solidFill>
                <a:effectLst/>
                <a:latin typeface="+mn-lt"/>
                <a:ea typeface="+mn-ea"/>
                <a:cs typeface="+mn-cs"/>
              </a:rPr>
            </a:br>
            <a:r>
              <a:rPr lang="en-US" sz="1200" i="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Use the language of the skill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 </a:t>
            </a:r>
          </a:p>
          <a:p>
            <a:r>
              <a:rPr lang="en-US" sz="1200" i="1" kern="1200" dirty="0">
                <a:solidFill>
                  <a:schemeClr val="tx1"/>
                </a:solidFill>
                <a:effectLst/>
                <a:latin typeface="+mn-lt"/>
                <a:ea typeface="+mn-ea"/>
                <a:cs typeface="+mn-cs"/>
              </a:rPr>
              <a:t>Identify three things that you did to meet today’s objective </a:t>
            </a:r>
          </a:p>
          <a:p>
            <a:r>
              <a:rPr lang="en-US" sz="1200" i="1" kern="1200" dirty="0">
                <a:solidFill>
                  <a:schemeClr val="tx1"/>
                </a:solidFill>
                <a:effectLst/>
                <a:latin typeface="+mn-lt"/>
                <a:ea typeface="+mn-ea"/>
                <a:cs typeface="+mn-cs"/>
              </a:rPr>
              <a:t>Share and explain the three things to your partner </a:t>
            </a:r>
          </a:p>
          <a:p>
            <a:endParaRPr lang="en-US" dirty="0"/>
          </a:p>
          <a:p>
            <a:r>
              <a:rPr lang="en-US" sz="1200" kern="1200" dirty="0">
                <a:solidFill>
                  <a:schemeClr val="tx1"/>
                </a:solidFill>
                <a:effectLst/>
                <a:latin typeface="+mn-lt"/>
                <a:ea typeface="+mn-ea"/>
                <a:cs typeface="+mn-cs"/>
              </a:rPr>
              <a:t>Teacher calls on three students and they tell the class what was done today. </a:t>
            </a:r>
            <a:endParaRPr lang="en-US" dirty="0"/>
          </a:p>
          <a:p>
            <a:endParaRPr lang="en-US" dirty="0">
              <a:effectLst/>
            </a:endParaRPr>
          </a:p>
          <a:p>
            <a:endParaRPr lang="en-US" dirty="0"/>
          </a:p>
        </p:txBody>
      </p:sp>
      <p:sp>
        <p:nvSpPr>
          <p:cNvPr id="4" name="Slide Number Placeholder 3"/>
          <p:cNvSpPr>
            <a:spLocks noGrp="1"/>
          </p:cNvSpPr>
          <p:nvPr>
            <p:ph type="sldNum" sz="quarter" idx="10"/>
          </p:nvPr>
        </p:nvSpPr>
        <p:spPr/>
        <p:txBody>
          <a:bodyPr/>
          <a:lstStyle/>
          <a:p>
            <a:fld id="{92DC05E7-F875-C14A-B5D4-B200F080DD76}" type="slidenum">
              <a:rPr lang="en-US" smtClean="0"/>
              <a:t>17</a:t>
            </a:fld>
            <a:endParaRPr lang="en-US"/>
          </a:p>
        </p:txBody>
      </p:sp>
    </p:spTree>
    <p:extLst>
      <p:ext uri="{BB962C8B-B14F-4D97-AF65-F5344CB8AC3E}">
        <p14:creationId xmlns:p14="http://schemas.microsoft.com/office/powerpoint/2010/main" val="32336506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18</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Today we are going to review the Constructive Conversation Skill-­‐‑</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When we create, we say what we notice about something.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19</a:t>
            </a:fld>
            <a:endParaRPr lang="en-US"/>
          </a:p>
        </p:txBody>
      </p:sp>
    </p:spTree>
    <p:extLst>
      <p:ext uri="{BB962C8B-B14F-4D97-AF65-F5344CB8AC3E}">
        <p14:creationId xmlns:p14="http://schemas.microsoft.com/office/powerpoint/2010/main" val="39061329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a:t>Let’s review the Conversation Norms Poster</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a:p>
          <a:p>
            <a:pPr marL="171450" marR="0"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Today, we will focus on: </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the language of the skill</a:t>
            </a:r>
          </a:p>
          <a:p>
            <a:pPr marL="628650" marR="0" lvl="1" indent="-171450" algn="l" defTabSz="457200" rtl="0" eaLnBrk="1" fontAlgn="auto" latinLnBrk="0" hangingPunct="1">
              <a:lnSpc>
                <a:spcPct val="100000"/>
              </a:lnSpc>
              <a:spcBef>
                <a:spcPts val="0"/>
              </a:spcBef>
              <a:spcAft>
                <a:spcPts val="0"/>
              </a:spcAft>
              <a:buClrTx/>
              <a:buSzTx/>
              <a:buFont typeface="Arial"/>
              <a:buChar char="•"/>
              <a:tabLst/>
              <a:defRPr/>
            </a:pPr>
            <a:r>
              <a:rPr lang="en-US" b="1" baseline="0" dirty="0"/>
              <a:t>Use your conversation voice</a:t>
            </a:r>
          </a:p>
          <a:p>
            <a:pPr marL="457200" marR="0" lvl="1" indent="0" algn="l" defTabSz="457200" rtl="0" eaLnBrk="1" fontAlgn="auto" latinLnBrk="0" hangingPunct="1">
              <a:lnSpc>
                <a:spcPct val="100000"/>
              </a:lnSpc>
              <a:spcBef>
                <a:spcPts val="0"/>
              </a:spcBef>
              <a:spcAft>
                <a:spcPts val="0"/>
              </a:spcAft>
              <a:buClrTx/>
              <a:buSzTx/>
              <a:buFont typeface="Arial"/>
              <a:buNone/>
              <a:tabLst/>
              <a:defRPr/>
            </a:pPr>
            <a:r>
              <a:rPr lang="en-US" b="1" baseline="0" dirty="0"/>
              <a:t>**Give examples for both.  Ask for student volunteers to model the two norms.</a:t>
            </a: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20</a:t>
            </a:fld>
            <a:endParaRPr lang="en-US"/>
          </a:p>
        </p:txBody>
      </p:sp>
    </p:spTree>
    <p:extLst>
      <p:ext uri="{BB962C8B-B14F-4D97-AF65-F5344CB8AC3E}">
        <p14:creationId xmlns:p14="http://schemas.microsoft.com/office/powerpoint/2010/main" val="39534088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a:t>
            </a:fld>
            <a:endParaRPr lang="en-US"/>
          </a:p>
        </p:txBody>
      </p:sp>
    </p:spTree>
    <p:extLst>
      <p:ext uri="{BB962C8B-B14F-4D97-AF65-F5344CB8AC3E}">
        <p14:creationId xmlns:p14="http://schemas.microsoft.com/office/powerpoint/2010/main" val="17455683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21</a:t>
            </a:fld>
            <a:endParaRPr lang="en-US"/>
          </a:p>
        </p:txBody>
      </p:sp>
    </p:spTree>
    <p:extLst>
      <p:ext uri="{BB962C8B-B14F-4D97-AF65-F5344CB8AC3E}">
        <p14:creationId xmlns:p14="http://schemas.microsoft.com/office/powerpoint/2010/main" val="41234018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100" dirty="0">
                <a:latin typeface="Calibri" charset="0"/>
              </a:rPr>
              <a:t>Model </a:t>
            </a:r>
            <a:r>
              <a:rPr lang="en-US" sz="1100" b="1" dirty="0">
                <a:latin typeface="Calibri" charset="0"/>
              </a:rPr>
              <a:t>FORTIFY</a:t>
            </a:r>
            <a:r>
              <a:rPr lang="en-US" sz="1100" dirty="0">
                <a:latin typeface="Calibri" charset="0"/>
              </a:rPr>
              <a:t> and have participants repeat with you:</a:t>
            </a:r>
          </a:p>
          <a:p>
            <a:pPr lvl="1" eaLnBrk="1" hangingPunct="1">
              <a:buFontTx/>
              <a:buChar char="•"/>
            </a:pPr>
            <a:r>
              <a:rPr lang="en-US" sz="1100" i="1" dirty="0">
                <a:latin typeface="Calibri" charset="0"/>
                <a:cs typeface="MS PGothic" charset="0"/>
              </a:rPr>
              <a:t>Place hand, palm down in front of you as if putting an idea on the table.  Use four</a:t>
            </a:r>
            <a:r>
              <a:rPr lang="en-US" sz="1100" i="1" baseline="0" dirty="0">
                <a:latin typeface="Calibri" charset="0"/>
                <a:cs typeface="MS PGothic" charset="0"/>
              </a:rPr>
              <a:t> </a:t>
            </a:r>
            <a:r>
              <a:rPr lang="en-US" sz="1100" i="1" dirty="0">
                <a:latin typeface="Calibri" charset="0"/>
                <a:cs typeface="MS PGothic" charset="0"/>
              </a:rPr>
              <a:t>fingertips of the other hand to support the palm.</a:t>
            </a:r>
          </a:p>
        </p:txBody>
      </p:sp>
      <p:sp>
        <p:nvSpPr>
          <p:cNvPr id="4" name="Slide Number Placeholder 3"/>
          <p:cNvSpPr>
            <a:spLocks noGrp="1"/>
          </p:cNvSpPr>
          <p:nvPr>
            <p:ph type="sldNum" sz="quarter" idx="10"/>
          </p:nvPr>
        </p:nvSpPr>
        <p:spPr/>
        <p:txBody>
          <a:bodyPr/>
          <a:lstStyle/>
          <a:p>
            <a:fld id="{31A48FC9-8C8D-AE4F-BD56-6FBD4329B8F0}" type="slidenum">
              <a:rPr lang="en-US" smtClean="0"/>
              <a:t>22</a:t>
            </a:fld>
            <a:endParaRPr lang="en-US"/>
          </a:p>
        </p:txBody>
      </p:sp>
    </p:spTree>
    <p:extLst>
      <p:ext uri="{BB962C8B-B14F-4D97-AF65-F5344CB8AC3E}">
        <p14:creationId xmlns:p14="http://schemas.microsoft.com/office/powerpoint/2010/main" val="2981632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23</a:t>
            </a:fld>
            <a:endParaRPr lang="en-US"/>
          </a:p>
        </p:txBody>
      </p:sp>
    </p:spTree>
    <p:extLst>
      <p:ext uri="{BB962C8B-B14F-4D97-AF65-F5344CB8AC3E}">
        <p14:creationId xmlns:p14="http://schemas.microsoft.com/office/powerpoint/2010/main" val="18673385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25</a:t>
            </a:fld>
            <a:endParaRPr lang="en-US"/>
          </a:p>
        </p:txBody>
      </p:sp>
    </p:spTree>
    <p:extLst>
      <p:ext uri="{BB962C8B-B14F-4D97-AF65-F5344CB8AC3E}">
        <p14:creationId xmlns:p14="http://schemas.microsoft.com/office/powerpoint/2010/main" val="19180926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26</a:t>
            </a:fld>
            <a:endParaRPr lang="en-US"/>
          </a:p>
        </p:txBody>
      </p:sp>
    </p:spTree>
    <p:extLst>
      <p:ext uri="{BB962C8B-B14F-4D97-AF65-F5344CB8AC3E}">
        <p14:creationId xmlns:p14="http://schemas.microsoft.com/office/powerpoint/2010/main" val="2742665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27</a:t>
            </a:fld>
            <a:endParaRPr lang="en-US" dirty="0"/>
          </a:p>
        </p:txBody>
      </p:sp>
    </p:spTree>
    <p:extLst>
      <p:ext uri="{BB962C8B-B14F-4D97-AF65-F5344CB8AC3E}">
        <p14:creationId xmlns:p14="http://schemas.microsoft.com/office/powerpoint/2010/main" val="7030376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Understanding the Skill: Fortify</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from Lesson 8. </a:t>
            </a: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Model Script</a:t>
            </a:r>
            <a:r>
              <a:rPr lang="en-US" sz="1200" i="1" kern="1200" dirty="0">
                <a:solidFill>
                  <a:schemeClr val="tx1"/>
                </a:solidFill>
                <a:effectLst/>
                <a:latin typeface="+mn-lt"/>
                <a:ea typeface="+mn-ea"/>
                <a:cs typeface="+mn-cs"/>
              </a:rPr>
              <a:t> to find evidence of the skills of </a:t>
            </a:r>
            <a:r>
              <a:rPr lang="en-US" sz="1200" b="1" i="1" kern="1200" dirty="0">
                <a:solidFill>
                  <a:schemeClr val="tx1"/>
                </a:solidFill>
                <a:effectLst/>
                <a:latin typeface="+mn-lt"/>
                <a:ea typeface="+mn-ea"/>
                <a:cs typeface="+mn-cs"/>
              </a:rPr>
              <a:t>CREATE, CLARIFY and FORTIFY. </a:t>
            </a:r>
            <a:r>
              <a:rPr lang="en-US" sz="1200" i="1" kern="1200" dirty="0">
                <a:solidFill>
                  <a:schemeClr val="tx1"/>
                </a:solidFill>
                <a:effectLst/>
                <a:latin typeface="+mn-lt"/>
                <a:ea typeface="+mn-ea"/>
                <a:cs typeface="+mn-cs"/>
              </a:rPr>
              <a:t>How are we using the visual text to guide our conversation?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Example of Think-Aloud:</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think what is happening is</a:t>
            </a:r>
            <a:r>
              <a:rPr lang="en-US" sz="1200" kern="1200" dirty="0">
                <a:solidFill>
                  <a:schemeClr val="tx1"/>
                </a:solidFill>
                <a:effectLst/>
                <a:latin typeface="+mn-lt"/>
                <a:ea typeface="+mn-ea"/>
                <a:cs typeface="+mn-cs"/>
              </a:rPr>
              <a:t> that people are dancing to music. </a:t>
            </a:r>
            <a:r>
              <a:rPr lang="en-US" sz="1200" b="1" kern="1200" dirty="0">
                <a:solidFill>
                  <a:schemeClr val="tx1"/>
                </a:solidFill>
                <a:effectLst/>
                <a:latin typeface="+mn-lt"/>
                <a:ea typeface="+mn-ea"/>
                <a:cs typeface="+mn-cs"/>
              </a:rPr>
              <a:t>CR/F</a:t>
            </a:r>
            <a:r>
              <a:rPr lang="en-US" sz="1200" b="1" u="sng" kern="1200" dirty="0">
                <a:solidFill>
                  <a:schemeClr val="tx1"/>
                </a:solidFill>
                <a:effectLst/>
                <a:latin typeface="+mn-lt"/>
                <a:ea typeface="+mn-ea"/>
                <a:cs typeface="+mn-cs"/>
              </a:rPr>
              <a:t> What is happening in the visual text? 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think what is happening is</a:t>
            </a:r>
            <a:r>
              <a:rPr lang="en-US" sz="1200" kern="1200" dirty="0">
                <a:solidFill>
                  <a:schemeClr val="tx1"/>
                </a:solidFill>
                <a:effectLst/>
                <a:latin typeface="+mn-lt"/>
                <a:ea typeface="+mn-ea"/>
                <a:cs typeface="+mn-cs"/>
              </a:rPr>
              <a:t> that people are celebrating Christmas. </a:t>
            </a:r>
            <a:r>
              <a:rPr lang="en-US" sz="1200" b="1" kern="1200" dirty="0">
                <a:solidFill>
                  <a:schemeClr val="tx1"/>
                </a:solidFill>
                <a:effectLst/>
                <a:latin typeface="+mn-lt"/>
                <a:ea typeface="+mn-ea"/>
                <a:cs typeface="+mn-cs"/>
              </a:rPr>
              <a:t>CR</a:t>
            </a:r>
            <a:r>
              <a:rPr lang="en-US" sz="1200" u="sng" kern="1200" dirty="0">
                <a:solidFill>
                  <a:schemeClr val="tx1"/>
                </a:solidFill>
                <a:effectLst/>
                <a:latin typeface="+mn-lt"/>
                <a:ea typeface="+mn-ea"/>
                <a:cs typeface="+mn-cs"/>
              </a:rPr>
              <a:t> What can you add to your claim?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notice a</a:t>
            </a:r>
            <a:r>
              <a:rPr lang="en-US" sz="1200" kern="1200" dirty="0">
                <a:solidFill>
                  <a:schemeClr val="tx1"/>
                </a:solidFill>
                <a:effectLst/>
                <a:latin typeface="+mn-lt"/>
                <a:ea typeface="+mn-ea"/>
                <a:cs typeface="+mn-cs"/>
              </a:rPr>
              <a:t> big black speaker. </a:t>
            </a:r>
            <a:r>
              <a:rPr lang="en-US" sz="1200" b="1" u="sng" kern="1200" dirty="0">
                <a:solidFill>
                  <a:schemeClr val="tx1"/>
                </a:solidFill>
                <a:effectLst/>
                <a:latin typeface="+mn-lt"/>
                <a:ea typeface="+mn-ea"/>
                <a:cs typeface="+mn-cs"/>
              </a:rPr>
              <a:t>Kids are forming a line behind the two men. </a:t>
            </a:r>
            <a:r>
              <a:rPr lang="en-US" sz="1200" b="1" kern="1200" dirty="0">
                <a:solidFill>
                  <a:schemeClr val="tx1"/>
                </a:solidFill>
                <a:effectLst/>
                <a:latin typeface="+mn-lt"/>
                <a:ea typeface="+mn-ea"/>
                <a:cs typeface="+mn-cs"/>
              </a:rPr>
              <a:t>CL </a:t>
            </a:r>
            <a:r>
              <a:rPr lang="en-US" sz="1200" b="1" u="sng" kern="1200" dirty="0">
                <a:solidFill>
                  <a:schemeClr val="tx1"/>
                </a:solidFill>
                <a:effectLst/>
                <a:latin typeface="+mn-lt"/>
                <a:ea typeface="+mn-ea"/>
                <a:cs typeface="+mn-cs"/>
              </a:rPr>
              <a:t>They are all holding each other at the waist.</a:t>
            </a:r>
            <a:r>
              <a:rPr lang="en-US" sz="1200" kern="1200" dirty="0">
                <a:solidFill>
                  <a:schemeClr val="tx1"/>
                </a:solidFill>
                <a:effectLst/>
                <a:latin typeface="+mn-lt"/>
                <a:ea typeface="+mn-ea"/>
                <a:cs typeface="+mn-cs"/>
              </a:rPr>
              <a:t> </a:t>
            </a:r>
            <a:r>
              <a:rPr lang="en-US" sz="1200" b="1" u="sng" kern="1200" dirty="0">
                <a:solidFill>
                  <a:schemeClr val="tx1"/>
                </a:solidFill>
                <a:effectLst/>
                <a:latin typeface="+mn-lt"/>
                <a:ea typeface="+mn-ea"/>
                <a:cs typeface="+mn-cs"/>
              </a:rPr>
              <a:t>What evidence can you use to support your claim?</a:t>
            </a:r>
            <a:r>
              <a:rPr lang="en-US" sz="1200" b="1" kern="1200" dirty="0">
                <a:solidFill>
                  <a:schemeClr val="tx1"/>
                </a:solidFill>
                <a:effectLst/>
                <a:latin typeface="+mn-lt"/>
                <a:ea typeface="+mn-ea"/>
                <a:cs typeface="+mn-cs"/>
              </a:rPr>
              <a:t> 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I notice a</a:t>
            </a:r>
            <a:r>
              <a:rPr lang="en-US" sz="1200" kern="1200" dirty="0">
                <a:solidFill>
                  <a:schemeClr val="tx1"/>
                </a:solidFill>
                <a:effectLst/>
                <a:latin typeface="+mn-lt"/>
                <a:ea typeface="+mn-ea"/>
                <a:cs typeface="+mn-cs"/>
              </a:rPr>
              <a:t> woman dressed as an elf. </a:t>
            </a:r>
            <a:r>
              <a:rPr lang="en-US" sz="1200" b="1" kern="1200" dirty="0">
                <a:solidFill>
                  <a:schemeClr val="tx1"/>
                </a:solidFill>
                <a:effectLst/>
                <a:latin typeface="+mn-lt"/>
                <a:ea typeface="+mn-ea"/>
                <a:cs typeface="+mn-cs"/>
              </a:rPr>
              <a:t>F</a:t>
            </a:r>
            <a:r>
              <a:rPr lang="en-US" sz="1200" kern="1200" dirty="0">
                <a:solidFill>
                  <a:schemeClr val="tx1"/>
                </a:solidFill>
                <a:effectLst/>
                <a:latin typeface="+mn-lt"/>
                <a:ea typeface="+mn-ea"/>
                <a:cs typeface="+mn-cs"/>
              </a:rPr>
              <a:t> A man is dressed in a Santa costume. He is carrying a bell. </a:t>
            </a:r>
            <a:r>
              <a:rPr lang="en-US" sz="1200" b="1" kern="1200" dirty="0">
                <a:solidFill>
                  <a:schemeClr val="tx1"/>
                </a:solidFill>
                <a:effectLst/>
                <a:latin typeface="+mn-lt"/>
                <a:ea typeface="+mn-ea"/>
                <a:cs typeface="+mn-cs"/>
              </a:rPr>
              <a:t>CL </a:t>
            </a:r>
            <a:r>
              <a:rPr lang="en-US" sz="1200" b="1" u="sng" kern="1200" dirty="0">
                <a:solidFill>
                  <a:schemeClr val="tx1"/>
                </a:solidFill>
                <a:effectLst/>
                <a:latin typeface="+mn-lt"/>
                <a:ea typeface="+mn-ea"/>
                <a:cs typeface="+mn-cs"/>
              </a:rPr>
              <a:t>There is a stuffed reindeer peaking from behind the man wearing the Santa’s suit.</a:t>
            </a:r>
            <a:r>
              <a:rPr lang="en-US" sz="1200" b="1" kern="1200" dirty="0">
                <a:solidFill>
                  <a:schemeClr val="tx1"/>
                </a:solidFill>
                <a:effectLst/>
                <a:latin typeface="+mn-lt"/>
                <a:ea typeface="+mn-ea"/>
                <a:cs typeface="+mn-cs"/>
              </a:rPr>
              <a:t> F</a:t>
            </a:r>
            <a:r>
              <a:rPr lang="en-US" sz="1200" kern="1200" dirty="0">
                <a:solidFill>
                  <a:schemeClr val="tx1"/>
                </a:solidFill>
                <a:effectLst/>
                <a:latin typeface="+mn-lt"/>
                <a:ea typeface="+mn-ea"/>
                <a:cs typeface="+mn-cs"/>
              </a:rPr>
              <a:t> I think they are celebrating Christmas on the playground. </a:t>
            </a:r>
            <a:r>
              <a:rPr lang="en-US" sz="1200" b="1" u="sng" kern="1200" dirty="0">
                <a:solidFill>
                  <a:schemeClr val="tx1"/>
                </a:solidFill>
                <a:effectLst/>
                <a:latin typeface="+mn-lt"/>
                <a:ea typeface="+mn-ea"/>
                <a:cs typeface="+mn-cs"/>
              </a:rPr>
              <a:t>What can you add to your claim? </a:t>
            </a:r>
            <a:r>
              <a:rPr lang="en-US" sz="1200" b="1" kern="1200" dirty="0">
                <a:solidFill>
                  <a:schemeClr val="tx1"/>
                </a:solidFill>
                <a:effectLst/>
                <a:latin typeface="+mn-lt"/>
                <a:ea typeface="+mn-ea"/>
                <a:cs typeface="+mn-cs"/>
              </a:rPr>
              <a:t>F</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Let’s look at the first set of turns. Read it to yourself as I read it aloud </a:t>
            </a:r>
            <a:r>
              <a:rPr lang="en-US" sz="1200" kern="1200" dirty="0">
                <a:solidFill>
                  <a:schemeClr val="tx1"/>
                </a:solidFill>
                <a:effectLst/>
                <a:latin typeface="+mn-lt"/>
                <a:ea typeface="+mn-ea"/>
                <a:cs typeface="+mn-cs"/>
              </a:rPr>
              <a:t>(see example above).</a:t>
            </a:r>
            <a:r>
              <a:rPr lang="en-US" sz="1200" b="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language of the skill. Look at Student A’s response. How do I know Student A used the skill of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I notice the language of the skill </a:t>
            </a:r>
            <a:r>
              <a:rPr lang="en-US" sz="1200" kern="1200" dirty="0">
                <a:solidFill>
                  <a:schemeClr val="tx1"/>
                </a:solidFill>
                <a:effectLst/>
                <a:latin typeface="+mn-lt"/>
                <a:ea typeface="+mn-ea"/>
                <a:cs typeface="+mn-cs"/>
              </a:rPr>
              <a:t>(underline as noted above).</a:t>
            </a:r>
          </a:p>
          <a:p>
            <a:r>
              <a:rPr lang="en-US" sz="1200" i="1" kern="1200" dirty="0">
                <a:solidFill>
                  <a:schemeClr val="tx1"/>
                </a:solidFill>
                <a:effectLst/>
                <a:latin typeface="+mn-lt"/>
                <a:ea typeface="+mn-ea"/>
                <a:cs typeface="+mn-cs"/>
              </a:rPr>
              <a:t>I know this is </a:t>
            </a:r>
            <a:r>
              <a:rPr lang="en-US" sz="1200" b="1" i="1" kern="1200" dirty="0">
                <a:solidFill>
                  <a:schemeClr val="tx1"/>
                </a:solidFill>
                <a:effectLst/>
                <a:latin typeface="+mn-lt"/>
                <a:ea typeface="+mn-ea"/>
                <a:cs typeface="+mn-cs"/>
              </a:rPr>
              <a:t>FORTIFY </a:t>
            </a:r>
            <a:r>
              <a:rPr lang="en-US" sz="1200" i="1" kern="1200" dirty="0">
                <a:solidFill>
                  <a:schemeClr val="tx1"/>
                </a:solidFill>
                <a:effectLst/>
                <a:latin typeface="+mn-lt"/>
                <a:ea typeface="+mn-ea"/>
                <a:cs typeface="+mn-cs"/>
              </a:rPr>
              <a:t>because it is asking for evidence from the text so I will label it with </a:t>
            </a:r>
            <a:r>
              <a:rPr lang="en-US" sz="1200" b="1"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(Write F next to the response.) </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 also notice that Student B is using the language of the skill to answer a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question to provide evidence, so I will label it with </a:t>
            </a:r>
            <a:r>
              <a:rPr lang="en-US" sz="1200" b="1" i="1" kern="1200" dirty="0">
                <a:solidFill>
                  <a:schemeClr val="tx1"/>
                </a:solidFill>
                <a:effectLst/>
                <a:latin typeface="+mn-lt"/>
                <a:ea typeface="+mn-ea"/>
                <a:cs typeface="+mn-cs"/>
              </a:rPr>
              <a:t>F </a:t>
            </a:r>
            <a:r>
              <a:rPr lang="en-US" sz="1200" kern="1200" dirty="0">
                <a:solidFill>
                  <a:schemeClr val="tx1"/>
                </a:solidFill>
                <a:effectLst/>
                <a:latin typeface="+mn-lt"/>
                <a:ea typeface="+mn-ea"/>
                <a:cs typeface="+mn-cs"/>
              </a:rPr>
              <a:t>(Write F next to the response and underline as noted above).</a:t>
            </a:r>
            <a:r>
              <a:rPr lang="en-US" sz="1200" i="1" kern="1200" dirty="0">
                <a:solidFill>
                  <a:schemeClr val="tx1"/>
                </a:solidFill>
                <a:effectLst/>
                <a:latin typeface="+mn-lt"/>
                <a:ea typeface="+mn-ea"/>
                <a:cs typeface="+mn-cs"/>
              </a:rPr>
              <a:t>  Student A responds with the language of the skill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(underline as noted above)</a:t>
            </a:r>
            <a:r>
              <a:rPr lang="en-US" sz="1200" i="1" kern="1200" dirty="0">
                <a:solidFill>
                  <a:schemeClr val="tx1"/>
                </a:solidFill>
                <a:effectLst/>
                <a:latin typeface="+mn-lt"/>
                <a:ea typeface="+mn-ea"/>
                <a:cs typeface="+mn-cs"/>
              </a:rPr>
              <a:t>.  Also, they provide more evidence, based on what is in the visual text.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Teacher prompts student pairs to go through the same process with the rest of the Model Conversation. Students may share their responses in a whole group discussion led by the teacher. </a:t>
            </a: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28</a:t>
            </a:fld>
            <a:endParaRPr lang="en-US" dirty="0"/>
          </a:p>
        </p:txBody>
      </p:sp>
    </p:spTree>
    <p:extLst>
      <p:ext uri="{BB962C8B-B14F-4D97-AF65-F5344CB8AC3E}">
        <p14:creationId xmlns:p14="http://schemas.microsoft.com/office/powerpoint/2010/main" val="190490613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STUDENT LISTEN ACTIVELY</a:t>
            </a:r>
            <a:endParaRPr lang="en-US" dirty="0">
              <a:effectLst/>
            </a:endParaRPr>
          </a:p>
          <a:p>
            <a:endParaRPr lang="en-US" dirty="0"/>
          </a:p>
          <a:p>
            <a:r>
              <a:rPr lang="en-US" sz="1200" kern="1200" dirty="0">
                <a:solidFill>
                  <a:schemeClr val="tx1"/>
                </a:solidFill>
                <a:effectLst/>
                <a:latin typeface="+mn-lt"/>
                <a:ea typeface="+mn-ea"/>
                <a:cs typeface="+mn-cs"/>
              </a:rPr>
              <a:t>STUDENTS</a:t>
            </a:r>
            <a:r>
              <a:rPr lang="en-US" sz="1200" kern="1200" baseline="0" dirty="0">
                <a:solidFill>
                  <a:schemeClr val="tx1"/>
                </a:solidFill>
                <a:effectLst/>
                <a:latin typeface="+mn-lt"/>
                <a:ea typeface="+mn-ea"/>
                <a:cs typeface="+mn-cs"/>
              </a:rPr>
              <a:t> SHOULD LISTEN ACTIVELY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30</a:t>
            </a:fld>
            <a:endParaRPr lang="en-US"/>
          </a:p>
        </p:txBody>
      </p:sp>
    </p:spTree>
    <p:extLst>
      <p:ext uri="{BB962C8B-B14F-4D97-AF65-F5344CB8AC3E}">
        <p14:creationId xmlns:p14="http://schemas.microsoft.com/office/powerpoint/2010/main" val="25406813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Review Non-Model</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Teacher displays or distributes the </a:t>
            </a:r>
            <a:r>
              <a:rPr lang="en-US" sz="1200" b="1" u="sng" kern="1200" dirty="0">
                <a:solidFill>
                  <a:schemeClr val="tx1"/>
                </a:solidFill>
                <a:effectLst/>
                <a:latin typeface="+mn-lt"/>
                <a:ea typeface="+mn-ea"/>
                <a:cs typeface="+mn-cs"/>
              </a:rPr>
              <a:t>Non-Model Script</a:t>
            </a:r>
            <a:r>
              <a:rPr lang="en-US" sz="1200" kern="1200" dirty="0">
                <a:solidFill>
                  <a:schemeClr val="tx1"/>
                </a:solidFill>
                <a:effectLst/>
                <a:latin typeface="+mn-lt"/>
                <a:ea typeface="+mn-ea"/>
                <a:cs typeface="+mn-cs"/>
              </a:rPr>
              <a:t> from Lesson 8. </a:t>
            </a:r>
            <a:r>
              <a:rPr lang="en-US" sz="1200" b="1" u="sng"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i="1" kern="1200" dirty="0">
                <a:solidFill>
                  <a:schemeClr val="tx1"/>
                </a:solidFill>
                <a:effectLst/>
                <a:latin typeface="+mn-lt"/>
                <a:ea typeface="+mn-ea"/>
                <a:cs typeface="+mn-cs"/>
              </a:rPr>
              <a:t>Let’s look at the </a:t>
            </a:r>
            <a:r>
              <a:rPr lang="en-US" sz="1200" b="1" i="1" u="sng" kern="1200" dirty="0">
                <a:solidFill>
                  <a:schemeClr val="tx1"/>
                </a:solidFill>
                <a:effectLst/>
                <a:latin typeface="+mn-lt"/>
                <a:ea typeface="+mn-ea"/>
                <a:cs typeface="+mn-cs"/>
              </a:rPr>
              <a:t>Non-Model Script</a:t>
            </a:r>
            <a:r>
              <a:rPr lang="en-US" sz="1200" i="1" kern="1200" dirty="0">
                <a:solidFill>
                  <a:schemeClr val="tx1"/>
                </a:solidFill>
                <a:effectLst/>
                <a:latin typeface="+mn-lt"/>
                <a:ea typeface="+mn-ea"/>
                <a:cs typeface="+mn-cs"/>
              </a:rPr>
              <a:t>.  How can we improve this </a:t>
            </a:r>
            <a:r>
              <a:rPr lang="en-US" sz="1200" kern="1200" dirty="0">
                <a:solidFill>
                  <a:schemeClr val="tx1"/>
                </a:solidFill>
                <a:effectLst/>
                <a:latin typeface="+mn-lt"/>
                <a:ea typeface="+mn-ea"/>
                <a:cs typeface="+mn-cs"/>
              </a:rPr>
              <a:t>Constructive Conversation</a:t>
            </a:r>
            <a:r>
              <a:rPr lang="en-US" sz="1200" i="1" kern="1200" dirty="0">
                <a:solidFill>
                  <a:schemeClr val="tx1"/>
                </a:solidFill>
                <a:effectLst/>
                <a:latin typeface="+mn-lt"/>
                <a:ea typeface="+mn-ea"/>
                <a:cs typeface="+mn-cs"/>
              </a:rPr>
              <a:t>?  This was our prompt, “</a:t>
            </a:r>
            <a:r>
              <a:rPr lang="en-US" sz="1200" b="1" i="1" kern="1200" dirty="0">
                <a:solidFill>
                  <a:schemeClr val="tx1"/>
                </a:solidFill>
                <a:effectLst/>
                <a:latin typeface="+mn-lt"/>
                <a:ea typeface="+mn-ea"/>
                <a:cs typeface="+mn-cs"/>
              </a:rPr>
              <a:t>What is happening in this visual text? Provide evidence from the text to support your claim.”  </a:t>
            </a:r>
            <a:r>
              <a:rPr lang="en-US" sz="1200" i="1" kern="1200" dirty="0">
                <a:solidFill>
                  <a:schemeClr val="tx1"/>
                </a:solidFill>
                <a:effectLst/>
                <a:latin typeface="+mn-lt"/>
                <a:ea typeface="+mn-ea"/>
                <a:cs typeface="+mn-cs"/>
              </a:rPr>
              <a:t>  Read it to yourself as I read it aloud. Think about the prompt and the language of the Constructive Conversation Skill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a:r>
              <a:rPr lang="en-US" sz="1200" kern="1200" dirty="0">
                <a:solidFill>
                  <a:schemeClr val="tx1"/>
                </a:solidFill>
                <a:effectLst/>
                <a:latin typeface="+mn-lt"/>
                <a:ea typeface="+mn-ea"/>
                <a:cs typeface="+mn-cs"/>
              </a:rPr>
              <a:t>Teacher will use questions and the </a:t>
            </a:r>
            <a:r>
              <a:rPr lang="en-US" sz="1200" b="1" u="sng" kern="1200" dirty="0">
                <a:solidFill>
                  <a:schemeClr val="tx1"/>
                </a:solidFill>
                <a:effectLst/>
                <a:latin typeface="+mn-lt"/>
                <a:ea typeface="+mn-ea"/>
                <a:cs typeface="+mn-cs"/>
              </a:rPr>
              <a:t>Listening Task Poster</a:t>
            </a:r>
            <a:r>
              <a:rPr lang="en-US" sz="1200" kern="1200" dirty="0">
                <a:solidFill>
                  <a:schemeClr val="tx1"/>
                </a:solidFill>
                <a:effectLst/>
                <a:latin typeface="+mn-lt"/>
                <a:ea typeface="+mn-ea"/>
                <a:cs typeface="+mn-cs"/>
              </a:rPr>
              <a:t> to guide students through an analysis of what makes this a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Constructive Conversation for the skill of</a:t>
            </a:r>
            <a:r>
              <a:rPr lang="en-US" sz="1200" b="1" kern="1200" dirty="0">
                <a:solidFill>
                  <a:schemeClr val="tx1"/>
                </a:solidFill>
                <a:effectLst/>
                <a:latin typeface="+mn-lt"/>
                <a:ea typeface="+mn-ea"/>
                <a:cs typeface="+mn-cs"/>
              </a:rPr>
              <a:t> FORTIFY.  </a:t>
            </a:r>
            <a:r>
              <a:rPr lang="en-US" sz="1200" kern="1200" dirty="0">
                <a:solidFill>
                  <a:schemeClr val="tx1"/>
                </a:solidFill>
                <a:effectLst/>
                <a:latin typeface="+mn-lt"/>
                <a:ea typeface="+mn-ea"/>
                <a:cs typeface="+mn-cs"/>
              </a:rPr>
              <a:t>See possible responses below.</a:t>
            </a:r>
          </a:p>
          <a:p>
            <a:pPr lvl="0"/>
            <a:r>
              <a:rPr lang="en-US" sz="1200" i="1" kern="1200" dirty="0">
                <a:solidFill>
                  <a:schemeClr val="tx1"/>
                </a:solidFill>
                <a:effectLst/>
                <a:latin typeface="+mn-lt"/>
                <a:ea typeface="+mn-ea"/>
                <a:cs typeface="+mn-cs"/>
              </a:rPr>
              <a:t>No, they did not take turns sharing their ideas because partner A spoke two times in a row, without letting partner B take a turn</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At first, they responded to the prompt, but towards the end they went off topic</a:t>
            </a:r>
            <a:endParaRPr lang="en-US" sz="1200" kern="1200" dirty="0">
              <a:solidFill>
                <a:schemeClr val="tx1"/>
              </a:solidFill>
              <a:effectLst/>
              <a:latin typeface="+mn-lt"/>
              <a:ea typeface="+mn-ea"/>
              <a:cs typeface="+mn-cs"/>
            </a:endParaRPr>
          </a:p>
          <a:p>
            <a:pPr lvl="0"/>
            <a:r>
              <a:rPr lang="en-US" sz="1200" i="1" kern="1200" dirty="0">
                <a:solidFill>
                  <a:schemeClr val="tx1"/>
                </a:solidFill>
                <a:effectLst/>
                <a:latin typeface="+mn-lt"/>
                <a:ea typeface="+mn-ea"/>
                <a:cs typeface="+mn-cs"/>
              </a:rPr>
              <a:t>They did not build on each other’s ideas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pPr lvl="0" fontAlgn="base"/>
            <a:r>
              <a:rPr lang="en-US" dirty="0">
                <a:effectLst/>
              </a:rPr>
              <a:t>Teacher along with students revise the text on chart paper or document reader. </a:t>
            </a:r>
          </a:p>
          <a:p>
            <a:r>
              <a:rPr lang="en-US" dirty="0">
                <a:effectLst/>
              </a:rPr>
              <a:t> </a:t>
            </a:r>
          </a:p>
          <a:p>
            <a:r>
              <a:rPr lang="en-US" sz="1200" b="1" kern="1200" dirty="0">
                <a:solidFill>
                  <a:schemeClr val="tx1"/>
                </a:solidFill>
                <a:effectLst/>
                <a:latin typeface="+mn-lt"/>
                <a:ea typeface="+mn-ea"/>
                <a:cs typeface="+mn-cs"/>
              </a:rPr>
              <a:t>Note: </a:t>
            </a:r>
            <a:r>
              <a:rPr lang="en-US" sz="1200" kern="1200" dirty="0">
                <a:solidFill>
                  <a:schemeClr val="tx1"/>
                </a:solidFill>
                <a:effectLst/>
                <a:latin typeface="+mn-lt"/>
                <a:ea typeface="+mn-ea"/>
                <a:cs typeface="+mn-cs"/>
              </a:rPr>
              <a:t>Teacher will then proceed to the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for the skill of </a:t>
            </a:r>
            <a:r>
              <a:rPr lang="en-US" sz="1200" b="1" kern="1200" dirty="0">
                <a:solidFill>
                  <a:schemeClr val="tx1"/>
                </a:solidFill>
                <a:effectLst/>
                <a:latin typeface="+mn-lt"/>
                <a:ea typeface="+mn-ea"/>
                <a:cs typeface="+mn-cs"/>
              </a:rPr>
              <a:t>FORTIFY.</a:t>
            </a:r>
            <a:r>
              <a:rPr lang="en-US" sz="1200" kern="1200" dirty="0">
                <a:solidFill>
                  <a:schemeClr val="tx1"/>
                </a:solidFill>
                <a:effectLst/>
                <a:latin typeface="+mn-lt"/>
                <a:ea typeface="+mn-ea"/>
                <a:cs typeface="+mn-cs"/>
              </a:rPr>
              <a:t>  Suggestions for reading the script:</a:t>
            </a:r>
          </a:p>
          <a:p>
            <a:pPr lvl="0"/>
            <a:r>
              <a:rPr lang="en-US" sz="1200" kern="1200" dirty="0">
                <a:solidFill>
                  <a:schemeClr val="tx1"/>
                </a:solidFill>
                <a:effectLst/>
                <a:latin typeface="+mn-lt"/>
                <a:ea typeface="+mn-ea"/>
                <a:cs typeface="+mn-cs"/>
              </a:rPr>
              <a:t>Have an upper grade student assist with reading the script</a:t>
            </a:r>
          </a:p>
          <a:p>
            <a:pPr lvl="0"/>
            <a:r>
              <a:rPr lang="en-US" sz="1200" kern="1200" dirty="0">
                <a:solidFill>
                  <a:schemeClr val="tx1"/>
                </a:solidFill>
                <a:effectLst/>
                <a:latin typeface="+mn-lt"/>
                <a:ea typeface="+mn-ea"/>
                <a:cs typeface="+mn-cs"/>
              </a:rPr>
              <a:t>Show a video of older students reading the script</a:t>
            </a:r>
          </a:p>
          <a:p>
            <a:pPr lvl="0"/>
            <a:r>
              <a:rPr lang="en-US" sz="1200" kern="1200" dirty="0">
                <a:solidFill>
                  <a:schemeClr val="tx1"/>
                </a:solidFill>
                <a:effectLst/>
                <a:latin typeface="+mn-lt"/>
                <a:ea typeface="+mn-ea"/>
                <a:cs typeface="+mn-cs"/>
              </a:rPr>
              <a:t>Use puppets or dolls to represent the two students</a:t>
            </a:r>
          </a:p>
          <a:p>
            <a:pPr lvl="0"/>
            <a:r>
              <a:rPr lang="en-US" sz="1200" kern="1200" dirty="0">
                <a:solidFill>
                  <a:schemeClr val="tx1"/>
                </a:solidFill>
                <a:effectLst/>
                <a:latin typeface="+mn-lt"/>
                <a:ea typeface="+mn-ea"/>
                <a:cs typeface="+mn-cs"/>
              </a:rPr>
              <a:t>Read the script with another adult</a:t>
            </a:r>
          </a:p>
          <a:p>
            <a:r>
              <a:rPr lang="en-US" sz="1200" kern="1200" dirty="0">
                <a:solidFill>
                  <a:schemeClr val="tx1"/>
                </a:solidFill>
                <a:effectLst/>
                <a:latin typeface="+mn-lt"/>
                <a:ea typeface="+mn-ea"/>
                <a:cs typeface="+mn-cs"/>
              </a:rPr>
              <a:t> </a:t>
            </a:r>
          </a:p>
          <a:p>
            <a:r>
              <a:rPr lang="en-US" sz="1200" b="1" u="sng" kern="1200" dirty="0">
                <a:solidFill>
                  <a:schemeClr val="tx1"/>
                </a:solidFill>
                <a:effectLst/>
                <a:latin typeface="+mn-lt"/>
                <a:ea typeface="+mn-ea"/>
                <a:cs typeface="+mn-cs"/>
              </a:rPr>
              <a:t>Non-Model: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people dancing. What do you think? </a:t>
            </a:r>
            <a:r>
              <a:rPr lang="en-US" sz="1200" b="1" kern="1200" dirty="0">
                <a:solidFill>
                  <a:schemeClr val="tx1"/>
                </a:solidFill>
                <a:effectLst/>
                <a:latin typeface="+mn-lt"/>
                <a:ea typeface="+mn-ea"/>
                <a:cs typeface="+mn-cs"/>
              </a:rPr>
              <a:t>(not using language of the skill)</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kids are in line. What do you think? </a:t>
            </a:r>
            <a:r>
              <a:rPr lang="en-US" sz="1200" b="1" kern="1200" dirty="0">
                <a:solidFill>
                  <a:schemeClr val="tx1"/>
                </a:solidFill>
                <a:effectLst/>
                <a:latin typeface="+mn-lt"/>
                <a:ea typeface="+mn-ea"/>
                <a:cs typeface="+mn-cs"/>
              </a:rPr>
              <a:t>(not using language of the skill; not adding details to clarify ideas)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it is Christmas.</a:t>
            </a:r>
            <a:r>
              <a:rPr lang="en-US" sz="1200" b="1" kern="1200" dirty="0">
                <a:solidFill>
                  <a:schemeClr val="tx1"/>
                </a:solidFill>
                <a:effectLst/>
                <a:latin typeface="+mn-lt"/>
                <a:ea typeface="+mn-ea"/>
                <a:cs typeface="+mn-cs"/>
              </a:rPr>
              <a:t> (not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the Santa Claus. </a:t>
            </a:r>
            <a:r>
              <a:rPr lang="en-US" sz="1200" b="1" kern="1200" dirty="0">
                <a:solidFill>
                  <a:schemeClr val="tx1"/>
                </a:solidFill>
                <a:effectLst/>
                <a:latin typeface="+mn-lt"/>
                <a:ea typeface="+mn-ea"/>
                <a:cs typeface="+mn-cs"/>
              </a:rPr>
              <a:t>(not prompting other partner; not adding details to clarify ideas)</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think all the moms are visiting the school. </a:t>
            </a:r>
            <a:r>
              <a:rPr lang="en-US" sz="1200" b="1" kern="1200" dirty="0">
                <a:solidFill>
                  <a:schemeClr val="tx1"/>
                </a:solidFill>
                <a:effectLst/>
                <a:latin typeface="+mn-lt"/>
                <a:ea typeface="+mn-ea"/>
                <a:cs typeface="+mn-cs"/>
              </a:rPr>
              <a:t>(not using language of the skill; 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children are in the playground. </a:t>
            </a:r>
            <a:r>
              <a:rPr lang="en-US" sz="1200" b="1" kern="1200" dirty="0">
                <a:solidFill>
                  <a:schemeClr val="tx1"/>
                </a:solidFill>
                <a:effectLst/>
                <a:latin typeface="+mn-lt"/>
                <a:ea typeface="+mn-ea"/>
                <a:cs typeface="+mn-cs"/>
              </a:rPr>
              <a:t>(not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there are a lot of children on the playground.</a:t>
            </a:r>
            <a:r>
              <a:rPr lang="en-US" sz="1200" b="1" kern="1200" dirty="0">
                <a:solidFill>
                  <a:schemeClr val="tx1"/>
                </a:solidFill>
                <a:effectLst/>
                <a:latin typeface="+mn-lt"/>
                <a:ea typeface="+mn-ea"/>
                <a:cs typeface="+mn-cs"/>
              </a:rPr>
              <a:t> (not prompting other partner)</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is a person talking to the parents. </a:t>
            </a:r>
          </a:p>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31</a:t>
            </a:fld>
            <a:endParaRPr lang="en-US" dirty="0"/>
          </a:p>
        </p:txBody>
      </p:sp>
    </p:spTree>
    <p:extLst>
      <p:ext uri="{BB962C8B-B14F-4D97-AF65-F5344CB8AC3E}">
        <p14:creationId xmlns:p14="http://schemas.microsoft.com/office/powerpoint/2010/main" val="30148192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along with students revise the text on chart paper or document reader.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r>
              <a:rPr lang="en-US" sz="1200" b="1" u="sng" kern="1200" dirty="0">
                <a:solidFill>
                  <a:schemeClr val="tx1"/>
                </a:solidFill>
                <a:effectLst/>
                <a:latin typeface="+mn-lt"/>
                <a:ea typeface="+mn-ea"/>
                <a:cs typeface="+mn-cs"/>
              </a:rPr>
              <a:t>Revised* Non-Model:</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a:t>
            </a:r>
            <a:r>
              <a:rPr lang="en-US" sz="1200" i="1" strike="sngStrike" kern="1200" dirty="0">
                <a:solidFill>
                  <a:schemeClr val="tx1"/>
                </a:solidFill>
                <a:effectLst/>
                <a:latin typeface="+mn-lt"/>
                <a:ea typeface="+mn-ea"/>
                <a:cs typeface="+mn-cs"/>
              </a:rPr>
              <a:t>text </a:t>
            </a:r>
            <a:r>
              <a:rPr lang="en-US" sz="1200" i="1" kern="1200" dirty="0">
                <a:solidFill>
                  <a:schemeClr val="tx1"/>
                </a:solidFill>
                <a:effectLst/>
                <a:latin typeface="+mn-lt"/>
                <a:ea typeface="+mn-ea"/>
                <a:cs typeface="+mn-cs"/>
              </a:rPr>
              <a:t>indicates what the teacher should cross out as the text is being revised. </a:t>
            </a:r>
            <a:endParaRPr lang="en-US" sz="1200"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Bold</a:t>
            </a:r>
            <a:r>
              <a:rPr lang="en-US" sz="1200" i="1" kern="1200" dirty="0">
                <a:solidFill>
                  <a:schemeClr val="tx1"/>
                </a:solidFill>
                <a:effectLst/>
                <a:latin typeface="+mn-lt"/>
                <a:ea typeface="+mn-ea"/>
                <a:cs typeface="+mn-cs"/>
              </a:rPr>
              <a:t> indicates language revised.</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There are people dancing.</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 think what is happening is that people are dancing to music. </a:t>
            </a:r>
            <a:r>
              <a:rPr lang="en-US" sz="1200" strike="sngStrike" kern="1200" dirty="0">
                <a:solidFill>
                  <a:schemeClr val="tx1"/>
                </a:solidFill>
                <a:effectLst/>
                <a:latin typeface="+mn-lt"/>
                <a:ea typeface="+mn-ea"/>
                <a:cs typeface="+mn-cs"/>
              </a:rPr>
              <a:t>What do you think? </a:t>
            </a:r>
            <a:r>
              <a:rPr lang="en-US" sz="1200" b="1" kern="1200" dirty="0">
                <a:solidFill>
                  <a:schemeClr val="tx1"/>
                </a:solidFill>
                <a:effectLst/>
                <a:latin typeface="+mn-lt"/>
                <a:ea typeface="+mn-ea"/>
                <a:cs typeface="+mn-cs"/>
              </a:rPr>
              <a:t>What is happening in the visual text?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strike="sngStrike" kern="1200" dirty="0">
                <a:solidFill>
                  <a:schemeClr val="tx1"/>
                </a:solidFill>
                <a:effectLst/>
                <a:latin typeface="+mn-lt"/>
                <a:ea typeface="+mn-ea"/>
                <a:cs typeface="+mn-cs"/>
              </a:rPr>
              <a:t>The kids are in line.</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I think what is happening is that people are celebrating Christmas? </a:t>
            </a:r>
            <a:r>
              <a:rPr lang="en-US" sz="1200" strike="sngStrike" kern="1200" dirty="0">
                <a:solidFill>
                  <a:schemeClr val="tx1"/>
                </a:solidFill>
                <a:effectLst/>
                <a:latin typeface="+mn-lt"/>
                <a:ea typeface="+mn-ea"/>
                <a:cs typeface="+mn-cs"/>
              </a:rPr>
              <a:t>What do you think?</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What can you add to your claim?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a:t>
            </a:r>
            <a:r>
              <a:rPr lang="en-US" sz="1200" strike="sngStrike" kern="1200" dirty="0">
                <a:solidFill>
                  <a:schemeClr val="tx1"/>
                </a:solidFill>
                <a:effectLst/>
                <a:latin typeface="+mn-lt"/>
                <a:ea typeface="+mn-ea"/>
                <a:cs typeface="+mn-cs"/>
              </a:rPr>
              <a:t>it is Christmas </a:t>
            </a:r>
            <a:r>
              <a:rPr lang="en-US" sz="1200" kern="1200" dirty="0">
                <a:solidFill>
                  <a:schemeClr val="tx1"/>
                </a:solidFill>
                <a:effectLst/>
                <a:latin typeface="+mn-lt"/>
                <a:ea typeface="+mn-ea"/>
                <a:cs typeface="+mn-cs"/>
              </a:rPr>
              <a:t>a </a:t>
            </a:r>
            <a:r>
              <a:rPr lang="en-US" sz="1200" b="1" kern="1200" dirty="0">
                <a:solidFill>
                  <a:schemeClr val="tx1"/>
                </a:solidFill>
                <a:effectLst/>
                <a:latin typeface="+mn-lt"/>
                <a:ea typeface="+mn-ea"/>
                <a:cs typeface="+mn-cs"/>
              </a:rPr>
              <a:t>big black machine. Children are forming a line behind the grow ups. What can you add to your claim?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the </a:t>
            </a:r>
            <a:r>
              <a:rPr lang="en-US" sz="1200" b="1" kern="1200" dirty="0">
                <a:solidFill>
                  <a:schemeClr val="tx1"/>
                </a:solidFill>
                <a:effectLst/>
                <a:latin typeface="+mn-lt"/>
                <a:ea typeface="+mn-ea"/>
                <a:cs typeface="+mn-cs"/>
              </a:rPr>
              <a:t>man dressed in a </a:t>
            </a:r>
            <a:r>
              <a:rPr lang="en-US" sz="1200" kern="1200" dirty="0">
                <a:solidFill>
                  <a:schemeClr val="tx1"/>
                </a:solidFill>
                <a:effectLst/>
                <a:latin typeface="+mn-lt"/>
                <a:ea typeface="+mn-ea"/>
                <a:cs typeface="+mn-cs"/>
              </a:rPr>
              <a:t>Santa Claus </a:t>
            </a:r>
            <a:r>
              <a:rPr lang="en-US" sz="1200" b="1" kern="1200" dirty="0">
                <a:solidFill>
                  <a:schemeClr val="tx1"/>
                </a:solidFill>
                <a:effectLst/>
                <a:latin typeface="+mn-lt"/>
                <a:ea typeface="+mn-ea"/>
                <a:cs typeface="+mn-cs"/>
              </a:rPr>
              <a:t>outfit. There is also a woman wearing an elf suit and a reindeer behind Santa. I think they are celebrating Christmas. </a:t>
            </a:r>
            <a:r>
              <a:rPr lang="en-US"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a:t>
            </a:r>
            <a:r>
              <a:rPr lang="en-US" sz="1200" strike="sngStrike" kern="1200" dirty="0">
                <a:solidFill>
                  <a:schemeClr val="tx1"/>
                </a:solidFill>
                <a:effectLst/>
                <a:latin typeface="+mn-lt"/>
                <a:ea typeface="+mn-ea"/>
                <a:cs typeface="+mn-cs"/>
              </a:rPr>
              <a:t>think all</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notice </a:t>
            </a:r>
            <a:r>
              <a:rPr lang="en-US" sz="1200" kern="1200" dirty="0">
                <a:solidFill>
                  <a:schemeClr val="tx1"/>
                </a:solidFill>
                <a:effectLst/>
                <a:latin typeface="+mn-lt"/>
                <a:ea typeface="+mn-ea"/>
                <a:cs typeface="+mn-cs"/>
              </a:rPr>
              <a:t>the moms are visiting the school. </a:t>
            </a:r>
            <a:r>
              <a:rPr lang="en-US" sz="1200" b="1" kern="1200" dirty="0">
                <a:solidFill>
                  <a:schemeClr val="tx1"/>
                </a:solidFill>
                <a:effectLst/>
                <a:latin typeface="+mn-lt"/>
                <a:ea typeface="+mn-ea"/>
                <a:cs typeface="+mn-cs"/>
              </a:rPr>
              <a:t> One mom has a small child in her arms. I think they are coming to see the children dance. What can you add to your claim?</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There are many children and parents. I notice</a:t>
            </a:r>
            <a:r>
              <a:rPr lang="en-US" sz="1200" kern="1200" dirty="0">
                <a:solidFill>
                  <a:schemeClr val="tx1"/>
                </a:solidFill>
                <a:effectLst/>
                <a:latin typeface="+mn-lt"/>
                <a:ea typeface="+mn-ea"/>
                <a:cs typeface="+mn-cs"/>
              </a:rPr>
              <a:t> the children are in the playground. I think the </a:t>
            </a:r>
            <a:r>
              <a:rPr lang="en-US" sz="1200" b="1" kern="1200" dirty="0">
                <a:solidFill>
                  <a:schemeClr val="tx1"/>
                </a:solidFill>
                <a:effectLst/>
                <a:latin typeface="+mn-lt"/>
                <a:ea typeface="+mn-ea"/>
                <a:cs typeface="+mn-cs"/>
              </a:rPr>
              <a:t>parents are watching the children dance for a Christmas show.  </a:t>
            </a:r>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A:</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 notice there are a lot of children on the playground </a:t>
            </a:r>
            <a:r>
              <a:rPr lang="en-US" sz="1200" b="1" kern="1200" dirty="0">
                <a:solidFill>
                  <a:schemeClr val="tx1"/>
                </a:solidFill>
                <a:effectLst/>
                <a:latin typeface="+mn-lt"/>
                <a:ea typeface="+mn-ea"/>
                <a:cs typeface="+mn-cs"/>
              </a:rPr>
              <a:t>and they are holding each other at the waist so they can dance a conga dance</a:t>
            </a:r>
            <a:r>
              <a:rPr lang="en-US" sz="1200" kern="1200" dirty="0">
                <a:solidFill>
                  <a:schemeClr val="tx1"/>
                </a:solidFill>
                <a:effectLst/>
                <a:latin typeface="+mn-lt"/>
                <a:ea typeface="+mn-ea"/>
                <a:cs typeface="+mn-cs"/>
              </a:rPr>
              <a:t>.</a:t>
            </a:r>
          </a:p>
          <a:p>
            <a:r>
              <a:rPr lang="en-US" sz="1200" b="1" kern="1200" dirty="0">
                <a:solidFill>
                  <a:schemeClr val="tx1"/>
                </a:solidFill>
                <a:effectLst/>
                <a:latin typeface="+mn-lt"/>
                <a:ea typeface="+mn-ea"/>
                <a:cs typeface="+mn-cs"/>
              </a:rPr>
              <a:t>Student B:</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is a person </a:t>
            </a:r>
            <a:r>
              <a:rPr lang="en-US" sz="1200" b="1" kern="1200" dirty="0">
                <a:solidFill>
                  <a:schemeClr val="tx1"/>
                </a:solidFill>
                <a:effectLst/>
                <a:latin typeface="+mn-lt"/>
                <a:ea typeface="+mn-ea"/>
                <a:cs typeface="+mn-cs"/>
              </a:rPr>
              <a:t>wearing an elf suit </a:t>
            </a:r>
            <a:r>
              <a:rPr lang="en-US" sz="1200" kern="1200" dirty="0">
                <a:solidFill>
                  <a:schemeClr val="tx1"/>
                </a:solidFill>
                <a:effectLst/>
                <a:latin typeface="+mn-lt"/>
                <a:ea typeface="+mn-ea"/>
                <a:cs typeface="+mn-cs"/>
              </a:rPr>
              <a:t>talking to parents. </a:t>
            </a:r>
            <a:r>
              <a:rPr lang="en-US" sz="1200" b="1" kern="1200" dirty="0">
                <a:solidFill>
                  <a:schemeClr val="tx1"/>
                </a:solidFill>
                <a:effectLst/>
                <a:latin typeface="+mn-lt"/>
                <a:ea typeface="+mn-ea"/>
                <a:cs typeface="+mn-cs"/>
              </a:rPr>
              <a:t>I think the children are dancing as part of the Christmas celebration and the parents are there to watch them. </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Refer to class revised </a:t>
            </a:r>
            <a:r>
              <a:rPr lang="en-US" sz="1200" b="1" kern="1200" dirty="0">
                <a:solidFill>
                  <a:schemeClr val="tx1"/>
                </a:solidFill>
                <a:effectLst/>
                <a:latin typeface="+mn-lt"/>
                <a:ea typeface="+mn-ea"/>
                <a:cs typeface="+mn-cs"/>
              </a:rPr>
              <a:t>Non-Model</a:t>
            </a:r>
            <a:r>
              <a:rPr lang="en-US" sz="1200" kern="1200" dirty="0">
                <a:solidFill>
                  <a:schemeClr val="tx1"/>
                </a:solidFill>
                <a:effectLst/>
                <a:latin typeface="+mn-lt"/>
                <a:ea typeface="+mn-ea"/>
                <a:cs typeface="+mn-cs"/>
              </a:rPr>
              <a:t>, have pairs read.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32</a:t>
            </a:fld>
            <a:endParaRPr lang="en-US"/>
          </a:p>
        </p:txBody>
      </p:sp>
    </p:spTree>
    <p:extLst>
      <p:ext uri="{BB962C8B-B14F-4D97-AF65-F5344CB8AC3E}">
        <p14:creationId xmlns:p14="http://schemas.microsoft.com/office/powerpoint/2010/main" val="42515671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3</a:t>
            </a:fld>
            <a:endParaRPr lang="en-US"/>
          </a:p>
        </p:txBody>
      </p:sp>
    </p:spTree>
    <p:extLst>
      <p:ext uri="{BB962C8B-B14F-4D97-AF65-F5344CB8AC3E}">
        <p14:creationId xmlns:p14="http://schemas.microsoft.com/office/powerpoint/2010/main" val="16821787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33</a:t>
            </a:fld>
            <a:endParaRPr lang="en-US"/>
          </a:p>
        </p:txBody>
      </p:sp>
    </p:spTree>
    <p:extLst>
      <p:ext uri="{BB962C8B-B14F-4D97-AF65-F5344CB8AC3E}">
        <p14:creationId xmlns:p14="http://schemas.microsoft.com/office/powerpoint/2010/main" val="23058910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Teacher will review ELD objective. </a:t>
            </a:r>
            <a:endParaRPr lang="en-US" dirty="0"/>
          </a:p>
          <a:p>
            <a:r>
              <a:rPr lang="en-US" sz="1200" i="1" kern="1200" dirty="0">
                <a:solidFill>
                  <a:schemeClr val="tx1"/>
                </a:solidFill>
                <a:effectLst/>
                <a:latin typeface="+mn-lt"/>
                <a:ea typeface="+mn-ea"/>
                <a:cs typeface="+mn-cs"/>
              </a:rPr>
              <a:t>Today we revised a </a:t>
            </a:r>
            <a:r>
              <a:rPr lang="en-US" sz="1200" b="1" i="1" kern="1200" dirty="0">
                <a:solidFill>
                  <a:schemeClr val="tx1"/>
                </a:solidFill>
                <a:effectLst/>
                <a:latin typeface="+mn-lt"/>
                <a:ea typeface="+mn-ea"/>
                <a:cs typeface="+mn-cs"/>
              </a:rPr>
              <a:t>FORTIFY Non-­‐‑Model </a:t>
            </a:r>
            <a:r>
              <a:rPr lang="en-US" sz="1200" i="1" kern="1200" dirty="0">
                <a:solidFill>
                  <a:schemeClr val="tx1"/>
                </a:solidFill>
                <a:effectLst/>
                <a:latin typeface="+mn-lt"/>
                <a:ea typeface="+mn-ea"/>
                <a:cs typeface="+mn-cs"/>
              </a:rPr>
              <a:t>Constructive Conversation. We took turns and shared ideas based on a visual text. </a:t>
            </a:r>
            <a:endParaRPr lang="en-US" dirty="0"/>
          </a:p>
          <a:p>
            <a:r>
              <a:rPr lang="en-US" sz="1200" kern="1200" dirty="0">
                <a:solidFill>
                  <a:schemeClr val="tx1"/>
                </a:solidFill>
                <a:effectLst/>
                <a:latin typeface="+mn-lt"/>
                <a:ea typeface="+mn-ea"/>
                <a:cs typeface="+mn-cs"/>
              </a:rPr>
              <a:t>Teacher asks students the following: </a:t>
            </a:r>
            <a:endParaRPr lang="en-US" dirty="0"/>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we meet today’s objective of using the Constructive Conversation Skill of </a:t>
            </a:r>
            <a:r>
              <a:rPr lang="en-US" sz="1200" b="1" i="1" kern="1200" dirty="0">
                <a:solidFill>
                  <a:schemeClr val="tx1"/>
                </a:solidFill>
                <a:effectLst/>
                <a:latin typeface="+mn-lt"/>
                <a:ea typeface="+mn-ea"/>
                <a:cs typeface="+mn-cs"/>
              </a:rPr>
              <a:t>FORTIFY</a:t>
            </a:r>
            <a:r>
              <a:rPr lang="en-US" sz="1200" i="1" kern="1200" dirty="0">
                <a:solidFill>
                  <a:schemeClr val="tx1"/>
                </a:solidFill>
                <a:effectLst/>
                <a:latin typeface="+mn-lt"/>
                <a:ea typeface="+mn-ea"/>
                <a:cs typeface="+mn-cs"/>
              </a:rPr>
              <a:t>?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How did you:</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the language of the skill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use your conversation voice </a:t>
            </a:r>
            <a:endParaRPr lang="en-US" dirty="0">
              <a:effectLst/>
            </a:endParaRPr>
          </a:p>
          <a:p>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Work with your conversation partner to do the following:</a:t>
            </a:r>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Identify three things that you did to meet today’s objective </a:t>
            </a:r>
            <a:r>
              <a:rPr lang="en-US" sz="1200" kern="1200" dirty="0">
                <a:solidFill>
                  <a:schemeClr val="tx1"/>
                </a:solidFill>
                <a:effectLst/>
                <a:latin typeface="+mn-lt"/>
                <a:ea typeface="+mn-ea"/>
                <a:cs typeface="+mn-cs"/>
              </a:rPr>
              <a:t>o </a:t>
            </a:r>
            <a:r>
              <a:rPr lang="en-US" sz="1200" i="1" kern="1200" dirty="0">
                <a:solidFill>
                  <a:schemeClr val="tx1"/>
                </a:solidFill>
                <a:effectLst/>
                <a:latin typeface="+mn-lt"/>
                <a:ea typeface="+mn-ea"/>
                <a:cs typeface="+mn-cs"/>
              </a:rPr>
              <a:t>Share and explain the three things to your partner </a:t>
            </a:r>
            <a:endParaRPr lang="en-US" dirty="0">
              <a:effectLst/>
            </a:endParaRPr>
          </a:p>
          <a:p>
            <a:r>
              <a:rPr lang="en-US" sz="1200" kern="1200" dirty="0">
                <a:solidFill>
                  <a:schemeClr val="tx1"/>
                </a:solidFill>
                <a:effectLst/>
                <a:latin typeface="+mn-lt"/>
                <a:ea typeface="+mn-ea"/>
                <a:cs typeface="+mn-cs"/>
              </a:rPr>
              <a:t>Teacher calls on three students and they tell the class what was done today. </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34</a:t>
            </a:fld>
            <a:endParaRPr lang="en-US"/>
          </a:p>
        </p:txBody>
      </p:sp>
    </p:spTree>
    <p:extLst>
      <p:ext uri="{BB962C8B-B14F-4D97-AF65-F5344CB8AC3E}">
        <p14:creationId xmlns:p14="http://schemas.microsoft.com/office/powerpoint/2010/main" val="20686618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36</a:t>
            </a:fld>
            <a:endParaRPr lang="en-US"/>
          </a:p>
        </p:txBody>
      </p:sp>
    </p:spTree>
    <p:extLst>
      <p:ext uri="{BB962C8B-B14F-4D97-AF65-F5344CB8AC3E}">
        <p14:creationId xmlns:p14="http://schemas.microsoft.com/office/powerpoint/2010/main" val="22784853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Today we are going to practice the Constructive Conversation</a:t>
            </a:r>
            <a:r>
              <a:rPr lang="en-US" sz="1200" baseline="0" dirty="0"/>
              <a:t> Skill FORTIFY.  When we observe or read something new we have many thoughts and ideas.  As we engage in a FORTIFY conversation, our job as speakers is to create and take ownership of our ideas.  As listeners our role is to value and foster them same or different ideas we hear.  </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37</a:t>
            </a:fld>
            <a:endParaRPr lang="en-US"/>
          </a:p>
        </p:txBody>
      </p:sp>
    </p:spTree>
    <p:extLst>
      <p:ext uri="{BB962C8B-B14F-4D97-AF65-F5344CB8AC3E}">
        <p14:creationId xmlns:p14="http://schemas.microsoft.com/office/powerpoint/2010/main" val="351038788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Let’s chorally read the </a:t>
            </a:r>
            <a:r>
              <a:rPr lang="en-US" sz="1200" b="1" kern="1200" dirty="0">
                <a:solidFill>
                  <a:schemeClr val="tx1"/>
                </a:solidFill>
                <a:effectLst/>
                <a:latin typeface="+mn-lt"/>
                <a:ea typeface="+mn-ea"/>
                <a:cs typeface="+mn-cs"/>
              </a:rPr>
              <a:t>Conversation Norms Poster</a:t>
            </a:r>
            <a:r>
              <a:rPr lang="en-US" sz="1200" i="1" kern="1200" dirty="0">
                <a:solidFill>
                  <a:schemeClr val="tx1"/>
                </a:solidFill>
                <a:effectLst/>
                <a:latin typeface="+mn-lt"/>
                <a:ea typeface="+mn-ea"/>
                <a:cs typeface="+mn-cs"/>
              </a:rPr>
              <a:t>. </a:t>
            </a:r>
          </a:p>
          <a:p>
            <a:endParaRPr lang="en-US" dirty="0"/>
          </a:p>
          <a:p>
            <a:r>
              <a:rPr lang="en-US" sz="1200" b="1" i="1" kern="1200" dirty="0">
                <a:solidFill>
                  <a:schemeClr val="tx1"/>
                </a:solidFill>
                <a:effectLst/>
                <a:latin typeface="+mn-lt"/>
                <a:ea typeface="+mn-ea"/>
                <a:cs typeface="+mn-cs"/>
              </a:rPr>
              <a:t>Use your think time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the language of the skill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Use your conversation voice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Listen respectfully </a:t>
            </a:r>
            <a:endParaRPr lang="en-US" sz="1200" b="1" kern="1200" dirty="0">
              <a:solidFill>
                <a:schemeClr val="tx1"/>
              </a:solidFill>
              <a:effectLst/>
              <a:latin typeface="+mn-lt"/>
              <a:ea typeface="+mn-ea"/>
              <a:cs typeface="+mn-cs"/>
            </a:endParaRPr>
          </a:p>
          <a:p>
            <a:r>
              <a:rPr lang="en-US" sz="1200" b="1" i="1" kern="1200" dirty="0">
                <a:solidFill>
                  <a:schemeClr val="tx1"/>
                </a:solidFill>
                <a:effectLst/>
                <a:latin typeface="+mn-lt"/>
                <a:ea typeface="+mn-ea"/>
                <a:cs typeface="+mn-cs"/>
              </a:rPr>
              <a:t>Take turns and build on each other’s ideas </a:t>
            </a:r>
            <a:endParaRPr lang="en-US" sz="1200" b="1"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Today, we will focus on: </a:t>
            </a:r>
            <a:endParaRPr lang="en-US" dirty="0"/>
          </a:p>
          <a:p>
            <a:r>
              <a:rPr lang="en-US" sz="1200" i="1" kern="1200" dirty="0">
                <a:solidFill>
                  <a:schemeClr val="tx1"/>
                </a:solidFill>
                <a:effectLst/>
                <a:latin typeface="+mn-lt"/>
                <a:ea typeface="+mn-ea"/>
                <a:cs typeface="+mn-cs"/>
              </a:rPr>
              <a:t>Listen respectfully </a:t>
            </a:r>
            <a:endParaRPr lang="en-US" sz="1200" kern="1200" dirty="0">
              <a:solidFill>
                <a:schemeClr val="tx1"/>
              </a:solidFill>
              <a:effectLst/>
              <a:latin typeface="+mn-lt"/>
              <a:ea typeface="+mn-ea"/>
              <a:cs typeface="+mn-cs"/>
            </a:endParaRPr>
          </a:p>
          <a:p>
            <a:r>
              <a:rPr lang="en-US" sz="1200" i="1" kern="1200" dirty="0">
                <a:solidFill>
                  <a:schemeClr val="tx1"/>
                </a:solidFill>
                <a:effectLst/>
                <a:latin typeface="+mn-lt"/>
                <a:ea typeface="+mn-ea"/>
                <a:cs typeface="+mn-cs"/>
              </a:rPr>
              <a:t>Take turns and build on each other’s ideas </a:t>
            </a:r>
            <a:endParaRPr lang="en-US" sz="1200" kern="1200" dirty="0">
              <a:solidFill>
                <a:schemeClr val="tx1"/>
              </a:solidFill>
              <a:effectLst/>
              <a:latin typeface="+mn-lt"/>
              <a:ea typeface="+mn-ea"/>
              <a:cs typeface="+mn-cs"/>
            </a:endParaRPr>
          </a:p>
          <a:p>
            <a:pPr rtl="0">
              <a:spcBef>
                <a:spcPts val="0"/>
              </a:spcBef>
              <a:buNone/>
            </a:pPr>
            <a:endParaRPr lang="en-US" b="1" dirty="0"/>
          </a:p>
        </p:txBody>
      </p:sp>
      <p:sp>
        <p:nvSpPr>
          <p:cNvPr id="4" name="Slide Number Placeholder 3"/>
          <p:cNvSpPr>
            <a:spLocks noGrp="1"/>
          </p:cNvSpPr>
          <p:nvPr>
            <p:ph type="sldNum" sz="quarter" idx="10"/>
          </p:nvPr>
        </p:nvSpPr>
        <p:spPr/>
        <p:txBody>
          <a:bodyPr/>
          <a:lstStyle/>
          <a:p>
            <a:fld id="{31A48FC9-8C8D-AE4F-BD56-6FBD4329B8F0}" type="slidenum">
              <a:rPr lang="en-US" smtClean="0"/>
              <a:t>38</a:t>
            </a:fld>
            <a:endParaRPr lang="en-US"/>
          </a:p>
        </p:txBody>
      </p:sp>
    </p:spTree>
    <p:extLst>
      <p:ext uri="{BB962C8B-B14F-4D97-AF65-F5344CB8AC3E}">
        <p14:creationId xmlns:p14="http://schemas.microsoft.com/office/powerpoint/2010/main" val="19453348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39</a:t>
            </a:fld>
            <a:endParaRPr lang="en-US"/>
          </a:p>
        </p:txBody>
      </p:sp>
    </p:spTree>
    <p:extLst>
      <p:ext uri="{BB962C8B-B14F-4D97-AF65-F5344CB8AC3E}">
        <p14:creationId xmlns:p14="http://schemas.microsoft.com/office/powerpoint/2010/main" val="628855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41</a:t>
            </a:fld>
            <a:endParaRPr lang="en-US"/>
          </a:p>
        </p:txBody>
      </p:sp>
    </p:spTree>
    <p:extLst>
      <p:ext uri="{BB962C8B-B14F-4D97-AF65-F5344CB8AC3E}">
        <p14:creationId xmlns:p14="http://schemas.microsoft.com/office/powerpoint/2010/main" val="571006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42</a:t>
            </a:fld>
            <a:endParaRPr lang="en-US"/>
          </a:p>
        </p:txBody>
      </p:sp>
    </p:spTree>
    <p:extLst>
      <p:ext uri="{BB962C8B-B14F-4D97-AF65-F5344CB8AC3E}">
        <p14:creationId xmlns:p14="http://schemas.microsoft.com/office/powerpoint/2010/main" val="5119818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43</a:t>
            </a:fld>
            <a:endParaRPr lang="en-US" dirty="0"/>
          </a:p>
        </p:txBody>
      </p:sp>
    </p:spTree>
    <p:extLst>
      <p:ext uri="{BB962C8B-B14F-4D97-AF65-F5344CB8AC3E}">
        <p14:creationId xmlns:p14="http://schemas.microsoft.com/office/powerpoint/2010/main" val="24997339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endParaRPr lang="en-US" dirty="0">
              <a:effectLst/>
            </a:endParaRPr>
          </a:p>
          <a:p>
            <a:r>
              <a:rPr lang="en-US" sz="1200" kern="1200" dirty="0">
                <a:solidFill>
                  <a:schemeClr val="tx1"/>
                </a:solidFill>
                <a:effectLst/>
                <a:latin typeface="+mn-lt"/>
                <a:ea typeface="+mn-ea"/>
                <a:cs typeface="+mn-cs"/>
              </a:rPr>
              <a:t>● Show a video of students having the model conversation (optional) </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Model with a student using the </a:t>
            </a:r>
            <a:r>
              <a:rPr lang="en-US" sz="1200" b="1" kern="1200" dirty="0">
                <a:solidFill>
                  <a:schemeClr val="tx1"/>
                </a:solidFill>
                <a:effectLst/>
                <a:latin typeface="+mn-lt"/>
                <a:ea typeface="+mn-ea"/>
                <a:cs typeface="+mn-cs"/>
              </a:rPr>
              <a:t>Non</a:t>
            </a:r>
            <a:r>
              <a:rPr lang="en-US" sz="1200" b="1" kern="1200" baseline="0" dirty="0">
                <a:solidFill>
                  <a:schemeClr val="tx1"/>
                </a:solidFill>
                <a:effectLst/>
                <a:latin typeface="+mn-lt"/>
                <a:ea typeface="+mn-ea"/>
                <a:cs typeface="+mn-cs"/>
              </a:rPr>
              <a:t>-</a:t>
            </a:r>
            <a:r>
              <a:rPr lang="en-US" sz="1200" b="1" kern="1200" dirty="0">
                <a:solidFill>
                  <a:schemeClr val="tx1"/>
                </a:solidFill>
                <a:effectLst/>
                <a:latin typeface="+mn-lt"/>
                <a:ea typeface="+mn-ea"/>
                <a:cs typeface="+mn-cs"/>
              </a:rPr>
              <a:t>Model Script</a:t>
            </a:r>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45</a:t>
            </a:fld>
            <a:endParaRPr lang="en-US"/>
          </a:p>
        </p:txBody>
      </p:sp>
    </p:spTree>
    <p:extLst>
      <p:ext uri="{BB962C8B-B14F-4D97-AF65-F5344CB8AC3E}">
        <p14:creationId xmlns:p14="http://schemas.microsoft.com/office/powerpoint/2010/main" val="18580932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a:t>
            </a:r>
            <a:r>
              <a:rPr lang="en-US" sz="1200" kern="1200" baseline="0" dirty="0">
                <a:solidFill>
                  <a:schemeClr val="tx1"/>
                </a:solidFill>
                <a:effectLst/>
                <a:latin typeface="+mn-lt"/>
                <a:ea typeface="+mn-ea"/>
                <a:cs typeface="+mn-cs"/>
              </a:rPr>
              <a:t> focus today is: </a:t>
            </a:r>
          </a:p>
          <a:p>
            <a:r>
              <a:rPr lang="en-US" sz="1200" kern="1200" baseline="0" dirty="0">
                <a:solidFill>
                  <a:schemeClr val="tx1"/>
                </a:solidFill>
                <a:effectLst/>
                <a:latin typeface="+mn-lt"/>
                <a:ea typeface="+mn-ea"/>
                <a:cs typeface="+mn-cs"/>
              </a:rPr>
              <a:t>Use your think time</a:t>
            </a:r>
          </a:p>
          <a:p>
            <a:r>
              <a:rPr lang="en-US" sz="1200" kern="1200" baseline="0" dirty="0">
                <a:solidFill>
                  <a:schemeClr val="tx1"/>
                </a:solidFill>
                <a:effectLst/>
                <a:latin typeface="+mn-lt"/>
                <a:ea typeface="+mn-ea"/>
                <a:cs typeface="+mn-cs"/>
              </a:rPr>
              <a:t>Use the language of the skill</a:t>
            </a:r>
            <a:endParaRPr lang="en-US" dirty="0">
              <a:effectLst/>
            </a:endParaRPr>
          </a:p>
        </p:txBody>
      </p:sp>
      <p:sp>
        <p:nvSpPr>
          <p:cNvPr id="4" name="Slide Number Placeholder 3"/>
          <p:cNvSpPr>
            <a:spLocks noGrp="1"/>
          </p:cNvSpPr>
          <p:nvPr>
            <p:ph type="sldNum" sz="quarter" idx="10"/>
          </p:nvPr>
        </p:nvSpPr>
        <p:spPr/>
        <p:txBody>
          <a:bodyPr/>
          <a:lstStyle/>
          <a:p>
            <a:fld id="{31A48FC9-8C8D-AE4F-BD56-6FBD4329B8F0}" type="slidenum">
              <a:rPr lang="en-US" smtClean="0"/>
              <a:t>4</a:t>
            </a:fld>
            <a:endParaRPr lang="en-US"/>
          </a:p>
        </p:txBody>
      </p:sp>
    </p:spTree>
    <p:extLst>
      <p:ext uri="{BB962C8B-B14F-4D97-AF65-F5344CB8AC3E}">
        <p14:creationId xmlns:p14="http://schemas.microsoft.com/office/powerpoint/2010/main" val="10320694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rgbClr val="FFFF00"/>
              </a:solidFill>
            </a:endParaRPr>
          </a:p>
        </p:txBody>
      </p:sp>
      <p:sp>
        <p:nvSpPr>
          <p:cNvPr id="4" name="Slide Number Placeholder 3"/>
          <p:cNvSpPr>
            <a:spLocks noGrp="1"/>
          </p:cNvSpPr>
          <p:nvPr>
            <p:ph type="sldNum" sz="quarter" idx="10"/>
          </p:nvPr>
        </p:nvSpPr>
        <p:spPr/>
        <p:txBody>
          <a:bodyPr/>
          <a:lstStyle/>
          <a:p>
            <a:fld id="{8B9F5BCA-BDEB-8F49-B2F8-AEE7CFB706E5}" type="slidenum">
              <a:rPr lang="en-US" smtClean="0"/>
              <a:t>46</a:t>
            </a:fld>
            <a:endParaRPr lang="en-US" dirty="0"/>
          </a:p>
        </p:txBody>
      </p:sp>
    </p:spTree>
    <p:extLst>
      <p:ext uri="{BB962C8B-B14F-4D97-AF65-F5344CB8AC3E}">
        <p14:creationId xmlns:p14="http://schemas.microsoft.com/office/powerpoint/2010/main" val="206444404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1" kern="1200" dirty="0">
                <a:solidFill>
                  <a:schemeClr val="tx1"/>
                </a:solidFill>
                <a:effectLst/>
                <a:latin typeface="+mn-lt"/>
                <a:ea typeface="+mn-ea"/>
                <a:cs typeface="+mn-cs"/>
              </a:rPr>
              <a:t>You are now going to have the opportunity to practice the Constructive Conversation Skill </a:t>
            </a:r>
            <a:r>
              <a:rPr lang="en-US" sz="1200" b="1" i="1" kern="1200" dirty="0">
                <a:solidFill>
                  <a:schemeClr val="tx1"/>
                </a:solidFill>
                <a:effectLst/>
                <a:latin typeface="+mn-lt"/>
                <a:ea typeface="+mn-ea"/>
                <a:cs typeface="+mn-cs"/>
              </a:rPr>
              <a:t>FORTIFY </a:t>
            </a:r>
            <a:r>
              <a:rPr lang="en-US" sz="1200" i="1" kern="1200" dirty="0">
                <a:solidFill>
                  <a:schemeClr val="tx1"/>
                </a:solidFill>
                <a:effectLst/>
                <a:latin typeface="+mn-lt"/>
                <a:ea typeface="+mn-ea"/>
                <a:cs typeface="+mn-cs"/>
              </a:rPr>
              <a:t>while playing a game.</a:t>
            </a:r>
          </a:p>
          <a:p>
            <a:br>
              <a:rPr lang="en-US" sz="1200" i="1"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Explain the rules of the </a:t>
            </a:r>
            <a:r>
              <a:rPr lang="en-US" sz="1200" b="1" kern="1200" dirty="0">
                <a:solidFill>
                  <a:schemeClr val="tx1"/>
                </a:solidFill>
                <a:effectLst/>
                <a:latin typeface="+mn-lt"/>
                <a:ea typeface="+mn-ea"/>
                <a:cs typeface="+mn-cs"/>
              </a:rPr>
              <a:t>Constructive Conversation Game </a:t>
            </a:r>
            <a:r>
              <a:rPr lang="en-US" sz="1200" kern="1200" dirty="0">
                <a:solidFill>
                  <a:schemeClr val="tx1"/>
                </a:solidFill>
                <a:effectLst/>
                <a:latin typeface="+mn-lt"/>
                <a:ea typeface="+mn-ea"/>
                <a:cs typeface="+mn-cs"/>
              </a:rPr>
              <a:t>to students. </a:t>
            </a:r>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47</a:t>
            </a:fld>
            <a:endParaRPr lang="en-US"/>
          </a:p>
        </p:txBody>
      </p:sp>
    </p:spTree>
    <p:extLst>
      <p:ext uri="{BB962C8B-B14F-4D97-AF65-F5344CB8AC3E}">
        <p14:creationId xmlns:p14="http://schemas.microsoft.com/office/powerpoint/2010/main" val="32789904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Display the </a:t>
            </a:r>
            <a:r>
              <a:rPr lang="en-US" sz="1200" b="1" kern="1200" dirty="0">
                <a:solidFill>
                  <a:schemeClr val="tx1"/>
                </a:solidFill>
                <a:effectLst/>
                <a:latin typeface="+mn-lt"/>
                <a:ea typeface="+mn-ea"/>
                <a:cs typeface="+mn-cs"/>
              </a:rPr>
              <a:t>Student Visual Text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Direct</a:t>
            </a:r>
            <a:r>
              <a:rPr lang="en-US" sz="1200" b="1" kern="1200" baseline="0" dirty="0">
                <a:solidFill>
                  <a:schemeClr val="tx1"/>
                </a:solidFill>
                <a:effectLst/>
                <a:latin typeface="+mn-lt"/>
                <a:ea typeface="+mn-ea"/>
                <a:cs typeface="+mn-cs"/>
              </a:rPr>
              <a:t> students to use their Think Time</a:t>
            </a:r>
          </a:p>
          <a:p>
            <a:endParaRPr lang="en-US" sz="1200" b="1" kern="1200" baseline="0" dirty="0">
              <a:solidFill>
                <a:schemeClr val="tx1"/>
              </a:solidFill>
              <a:effectLst/>
              <a:latin typeface="+mn-lt"/>
              <a:ea typeface="+mn-ea"/>
              <a:cs typeface="+mn-cs"/>
            </a:endParaRPr>
          </a:p>
          <a:p>
            <a:endParaRPr lang="en-US" sz="1200" b="1"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 the students play the game, the teacher listens and selects two students who will replay the game in front of the class to serve as models.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This is an opportunity to capture a language sample.</a:t>
            </a:r>
            <a:r>
              <a:rPr lang="en-US" sz="1200" kern="1200" baseline="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48</a:t>
            </a:fld>
            <a:endParaRPr lang="en-US"/>
          </a:p>
        </p:txBody>
      </p:sp>
    </p:spTree>
    <p:extLst>
      <p:ext uri="{BB962C8B-B14F-4D97-AF65-F5344CB8AC3E}">
        <p14:creationId xmlns:p14="http://schemas.microsoft.com/office/powerpoint/2010/main" val="99559509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The two selected</a:t>
            </a:r>
            <a:r>
              <a:rPr lang="en-US" sz="1200" b="1" kern="1200" baseline="0" dirty="0">
                <a:solidFill>
                  <a:schemeClr val="tx1"/>
                </a:solidFill>
                <a:effectLst/>
                <a:latin typeface="+mn-lt"/>
                <a:ea typeface="+mn-ea"/>
                <a:cs typeface="+mn-cs"/>
              </a:rPr>
              <a:t> students will replay the game in front of the class and serve as models. </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The teacher will collect a language sample from the two students on the </a:t>
            </a:r>
            <a:r>
              <a:rPr lang="en-US" sz="1200" b="1" kern="1200" dirty="0">
                <a:solidFill>
                  <a:schemeClr val="tx1"/>
                </a:solidFill>
                <a:effectLst/>
                <a:latin typeface="+mn-lt"/>
                <a:ea typeface="+mn-ea"/>
                <a:cs typeface="+mn-cs"/>
              </a:rPr>
              <a:t>Student Progress Form (SPF)-­‐‑ Constructive Conversation Language Sample </a:t>
            </a:r>
            <a:r>
              <a:rPr lang="en-US" sz="1200" kern="1200" dirty="0">
                <a:solidFill>
                  <a:schemeClr val="tx1"/>
                </a:solidFill>
                <a:effectLst/>
                <a:latin typeface="+mn-lt"/>
                <a:ea typeface="+mn-ea"/>
                <a:cs typeface="+mn-cs"/>
              </a:rPr>
              <a:t>to be used in Lesson 2. The language sample must be at least four turns in length. (Each turn includes both Partner A and B sharing</a:t>
            </a:r>
          </a:p>
        </p:txBody>
      </p:sp>
      <p:sp>
        <p:nvSpPr>
          <p:cNvPr id="4" name="Slide Number Placeholder 3"/>
          <p:cNvSpPr>
            <a:spLocks noGrp="1"/>
          </p:cNvSpPr>
          <p:nvPr>
            <p:ph type="sldNum" sz="quarter" idx="10"/>
          </p:nvPr>
        </p:nvSpPr>
        <p:spPr/>
        <p:txBody>
          <a:bodyPr/>
          <a:lstStyle/>
          <a:p>
            <a:fld id="{FCACF33E-9A4F-DC43-BEB4-18EC813BF4E4}" type="slidenum">
              <a:rPr lang="en-US" smtClean="0"/>
              <a:t>49</a:t>
            </a:fld>
            <a:endParaRPr lang="en-US"/>
          </a:p>
        </p:txBody>
      </p:sp>
    </p:spTree>
    <p:extLst>
      <p:ext uri="{BB962C8B-B14F-4D97-AF65-F5344CB8AC3E}">
        <p14:creationId xmlns:p14="http://schemas.microsoft.com/office/powerpoint/2010/main" val="33487078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a:t>
            </a:r>
            <a:r>
              <a:rPr lang="en-US" baseline="0" dirty="0"/>
              <a:t> models creating a Constructive Conversation Poster.  This slide is a resource.  Teacher elicits student responses to help student develop a poster that illustrates their understanding of the FORTIFY skill and conversation norms. </a:t>
            </a:r>
            <a:endParaRPr lang="en-US" dirty="0"/>
          </a:p>
          <a:p>
            <a:endParaRPr lang="en-US" dirty="0"/>
          </a:p>
        </p:txBody>
      </p:sp>
      <p:sp>
        <p:nvSpPr>
          <p:cNvPr id="4" name="Slide Number Placeholder 3"/>
          <p:cNvSpPr>
            <a:spLocks noGrp="1"/>
          </p:cNvSpPr>
          <p:nvPr>
            <p:ph type="sldNum" sz="quarter" idx="10"/>
          </p:nvPr>
        </p:nvSpPr>
        <p:spPr/>
        <p:txBody>
          <a:bodyPr/>
          <a:lstStyle/>
          <a:p>
            <a:fld id="{09CD54EF-5EA7-B24D-A4DC-5335C33AAAC9}" type="slidenum">
              <a:rPr lang="en-US" smtClean="0"/>
              <a:t>50</a:t>
            </a:fld>
            <a:endParaRPr lang="en-US"/>
          </a:p>
        </p:txBody>
      </p:sp>
    </p:spTree>
    <p:extLst>
      <p:ext uri="{BB962C8B-B14F-4D97-AF65-F5344CB8AC3E}">
        <p14:creationId xmlns:p14="http://schemas.microsoft.com/office/powerpoint/2010/main" val="6739312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will review the Constructive Conversation</a:t>
            </a:r>
            <a:r>
              <a:rPr lang="en-US" baseline="0" dirty="0"/>
              <a:t> Skill FORTIFY</a:t>
            </a:r>
          </a:p>
          <a:p>
            <a:r>
              <a:rPr lang="en-US" baseline="0" dirty="0"/>
              <a:t>Students will self-assess answering the prompt</a:t>
            </a:r>
          </a:p>
          <a:p>
            <a:endParaRPr lang="en-US" baseline="0" dirty="0"/>
          </a:p>
          <a:p>
            <a:r>
              <a:rPr lang="en-US" baseline="0" dirty="0"/>
              <a:t>Teacher may select a conversation pair to share out.</a:t>
            </a:r>
          </a:p>
          <a:p>
            <a:r>
              <a:rPr lang="en-US" baseline="0" dirty="0"/>
              <a:t>EXAMPLE: </a:t>
            </a:r>
          </a:p>
          <a:p>
            <a:r>
              <a:rPr lang="en-US" baseline="0" dirty="0"/>
              <a:t>Student: I rated myself a 3 because…</a:t>
            </a:r>
          </a:p>
          <a:p>
            <a:r>
              <a:rPr lang="en-US" baseline="0" dirty="0"/>
              <a:t>Teacher: What can you do to move to a 4?</a:t>
            </a:r>
            <a:endParaRPr lang="en-US" dirty="0"/>
          </a:p>
        </p:txBody>
      </p:sp>
      <p:sp>
        <p:nvSpPr>
          <p:cNvPr id="4" name="Slide Number Placeholder 3"/>
          <p:cNvSpPr>
            <a:spLocks noGrp="1"/>
          </p:cNvSpPr>
          <p:nvPr>
            <p:ph type="sldNum" sz="quarter" idx="10"/>
          </p:nvPr>
        </p:nvSpPr>
        <p:spPr/>
        <p:txBody>
          <a:bodyPr/>
          <a:lstStyle/>
          <a:p>
            <a:fld id="{8C84BB4E-1A06-6543-9CFD-082A6388932A}" type="slidenum">
              <a:rPr lang="en-US" smtClean="0"/>
              <a:t>51</a:t>
            </a:fld>
            <a:endParaRPr lang="en-US"/>
          </a:p>
        </p:txBody>
      </p:sp>
    </p:spTree>
    <p:extLst>
      <p:ext uri="{BB962C8B-B14F-4D97-AF65-F5344CB8AC3E}">
        <p14:creationId xmlns:p14="http://schemas.microsoft.com/office/powerpoint/2010/main" val="300709838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DC05E7-F875-C14A-B5D4-B200F080DD76}" type="slidenum">
              <a:rPr lang="en-US" smtClean="0"/>
              <a:t>53</a:t>
            </a:fld>
            <a:endParaRPr lang="en-US"/>
          </a:p>
        </p:txBody>
      </p:sp>
    </p:spTree>
    <p:extLst>
      <p:ext uri="{BB962C8B-B14F-4D97-AF65-F5344CB8AC3E}">
        <p14:creationId xmlns:p14="http://schemas.microsoft.com/office/powerpoint/2010/main" val="3505124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Constructive</a:t>
            </a:r>
            <a:r>
              <a:rPr lang="en-US" baseline="0" dirty="0"/>
              <a:t> Conversation Norms Video as a review of all norms</a:t>
            </a:r>
            <a:endParaRPr lang="en-US" dirty="0"/>
          </a:p>
        </p:txBody>
      </p:sp>
      <p:sp>
        <p:nvSpPr>
          <p:cNvPr id="4" name="Slide Number Placeholder 3"/>
          <p:cNvSpPr>
            <a:spLocks noGrp="1"/>
          </p:cNvSpPr>
          <p:nvPr>
            <p:ph type="sldNum" sz="quarter" idx="10"/>
          </p:nvPr>
        </p:nvSpPr>
        <p:spPr/>
        <p:txBody>
          <a:bodyPr/>
          <a:lstStyle/>
          <a:p>
            <a:fld id="{31A48FC9-8C8D-AE4F-BD56-6FBD4329B8F0}" type="slidenum">
              <a:rPr lang="en-US" smtClean="0"/>
              <a:t>5</a:t>
            </a:fld>
            <a:endParaRPr lang="en-US"/>
          </a:p>
        </p:txBody>
      </p:sp>
    </p:spTree>
    <p:extLst>
      <p:ext uri="{BB962C8B-B14F-4D97-AF65-F5344CB8AC3E}">
        <p14:creationId xmlns:p14="http://schemas.microsoft.com/office/powerpoint/2010/main" val="34417805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Tx/>
              <a:buChar char="•"/>
            </a:pPr>
            <a:r>
              <a:rPr lang="en-US" sz="1100" dirty="0">
                <a:latin typeface="Calibri" charset="0"/>
              </a:rPr>
              <a:t>Model </a:t>
            </a:r>
            <a:r>
              <a:rPr lang="en-US" sz="1100" b="1" dirty="0">
                <a:latin typeface="Calibri" charset="0"/>
              </a:rPr>
              <a:t>FORTIFY</a:t>
            </a:r>
            <a:r>
              <a:rPr lang="en-US" sz="1100" dirty="0">
                <a:latin typeface="Calibri" charset="0"/>
              </a:rPr>
              <a:t> and have participants repeat with you:</a:t>
            </a:r>
          </a:p>
          <a:p>
            <a:pPr lvl="1" eaLnBrk="1" hangingPunct="1">
              <a:buFontTx/>
              <a:buChar char="•"/>
            </a:pPr>
            <a:r>
              <a:rPr lang="en-US" sz="1100" i="1" dirty="0">
                <a:latin typeface="Calibri" charset="0"/>
                <a:cs typeface="MS PGothic" charset="0"/>
              </a:rPr>
              <a:t>Place hand, palm down in front of you as if putting an idea on the table.  Use four</a:t>
            </a:r>
            <a:r>
              <a:rPr lang="en-US" sz="1100" i="1" baseline="0" dirty="0">
                <a:latin typeface="Calibri" charset="0"/>
                <a:cs typeface="MS PGothic" charset="0"/>
              </a:rPr>
              <a:t> </a:t>
            </a:r>
            <a:r>
              <a:rPr lang="en-US" sz="1100" i="1" dirty="0">
                <a:latin typeface="Calibri" charset="0"/>
                <a:cs typeface="MS PGothic" charset="0"/>
              </a:rPr>
              <a:t>fingertips of the other hand to support the palm.</a:t>
            </a:r>
          </a:p>
        </p:txBody>
      </p:sp>
      <p:sp>
        <p:nvSpPr>
          <p:cNvPr id="4" name="Slide Number Placeholder 3"/>
          <p:cNvSpPr>
            <a:spLocks noGrp="1"/>
          </p:cNvSpPr>
          <p:nvPr>
            <p:ph type="sldNum" sz="quarter" idx="10"/>
          </p:nvPr>
        </p:nvSpPr>
        <p:spPr/>
        <p:txBody>
          <a:bodyPr/>
          <a:lstStyle/>
          <a:p>
            <a:fld id="{31A48FC9-8C8D-AE4F-BD56-6FBD4329B8F0}" type="slidenum">
              <a:rPr lang="en-US" smtClean="0"/>
              <a:t>6</a:t>
            </a:fld>
            <a:endParaRPr lang="en-US"/>
          </a:p>
        </p:txBody>
      </p:sp>
    </p:spTree>
    <p:extLst>
      <p:ext uri="{BB962C8B-B14F-4D97-AF65-F5344CB8AC3E}">
        <p14:creationId xmlns:p14="http://schemas.microsoft.com/office/powerpoint/2010/main" val="18971117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2704444-0A12-8349-BBD3-E05D86B7D237}" type="slidenum">
              <a:rPr lang="en-US" smtClean="0"/>
              <a:t>7</a:t>
            </a:fld>
            <a:endParaRPr lang="en-US"/>
          </a:p>
        </p:txBody>
      </p:sp>
    </p:spTree>
    <p:extLst>
      <p:ext uri="{BB962C8B-B14F-4D97-AF65-F5344CB8AC3E}">
        <p14:creationId xmlns:p14="http://schemas.microsoft.com/office/powerpoint/2010/main" val="28518940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ACF33E-9A4F-DC43-BEB4-18EC813BF4E4}" type="slidenum">
              <a:rPr lang="en-US" smtClean="0"/>
              <a:t>8</a:t>
            </a:fld>
            <a:endParaRPr lang="en-US"/>
          </a:p>
        </p:txBody>
      </p:sp>
    </p:spTree>
    <p:extLst>
      <p:ext uri="{BB962C8B-B14F-4D97-AF65-F5344CB8AC3E}">
        <p14:creationId xmlns:p14="http://schemas.microsoft.com/office/powerpoint/2010/main" val="3995420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Provide a copy of the </a:t>
            </a:r>
            <a:r>
              <a:rPr lang="en-US" sz="1200" b="1" kern="1200" dirty="0">
                <a:solidFill>
                  <a:schemeClr val="tx1"/>
                </a:solidFill>
                <a:effectLst/>
                <a:latin typeface="+mn-lt"/>
                <a:ea typeface="+mn-ea"/>
                <a:cs typeface="+mn-cs"/>
              </a:rPr>
              <a:t>Model Script </a:t>
            </a:r>
            <a:r>
              <a:rPr lang="en-US" sz="1200" kern="1200" dirty="0">
                <a:solidFill>
                  <a:schemeClr val="tx1"/>
                </a:solidFill>
                <a:effectLst/>
                <a:latin typeface="+mn-lt"/>
                <a:ea typeface="+mn-ea"/>
                <a:cs typeface="+mn-cs"/>
              </a:rPr>
              <a:t>to the volunteer and allow time beforehand for student to review the script. Suggestions for reading the script: </a:t>
            </a:r>
          </a:p>
          <a:p>
            <a:r>
              <a:rPr lang="en-US" sz="1200" kern="1200" dirty="0">
                <a:solidFill>
                  <a:schemeClr val="tx1"/>
                </a:solidFill>
                <a:effectLst/>
                <a:latin typeface="+mn-lt"/>
                <a:ea typeface="+mn-ea"/>
                <a:cs typeface="+mn-cs"/>
              </a:rPr>
              <a:t>●  Show a video of students having the model conversation (optional) </a:t>
            </a:r>
            <a:endParaRPr lang="en-US" dirty="0">
              <a:effectLst/>
            </a:endParaRPr>
          </a:p>
          <a:p>
            <a:r>
              <a:rPr lang="en-US" sz="1200" kern="1200" dirty="0">
                <a:solidFill>
                  <a:schemeClr val="tx1"/>
                </a:solidFill>
                <a:effectLst/>
                <a:latin typeface="+mn-lt"/>
                <a:ea typeface="+mn-ea"/>
                <a:cs typeface="+mn-cs"/>
              </a:rPr>
              <a:t>●  Student volunteer and teacher read model script </a:t>
            </a:r>
            <a:endParaRPr lang="en-US" dirty="0">
              <a:effectLst/>
            </a:endParaRPr>
          </a:p>
          <a:p>
            <a:endParaRPr lang="en-US" dirty="0"/>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STUDENT LISTEN ACTIVELY</a:t>
            </a:r>
            <a:endParaRPr lang="en-US" dirty="0">
              <a:effectLst/>
            </a:endParaRPr>
          </a:p>
        </p:txBody>
      </p:sp>
      <p:sp>
        <p:nvSpPr>
          <p:cNvPr id="4" name="Slide Number Placeholder 3"/>
          <p:cNvSpPr>
            <a:spLocks noGrp="1"/>
          </p:cNvSpPr>
          <p:nvPr>
            <p:ph type="sldNum" sz="quarter" idx="10"/>
          </p:nvPr>
        </p:nvSpPr>
        <p:spPr/>
        <p:txBody>
          <a:bodyPr/>
          <a:lstStyle/>
          <a:p>
            <a:fld id="{FCACF33E-9A4F-DC43-BEB4-18EC813BF4E4}" type="slidenum">
              <a:rPr lang="en-US" smtClean="0"/>
              <a:t>9</a:t>
            </a:fld>
            <a:endParaRPr lang="en-US"/>
          </a:p>
        </p:txBody>
      </p:sp>
    </p:spTree>
    <p:extLst>
      <p:ext uri="{BB962C8B-B14F-4D97-AF65-F5344CB8AC3E}">
        <p14:creationId xmlns:p14="http://schemas.microsoft.com/office/powerpoint/2010/main" val="26460347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22960" y="758952"/>
            <a:ext cx="75438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825038" y="4455621"/>
            <a:ext cx="75438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34162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475353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2" y="6334316"/>
            <a:ext cx="914398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6543675" y="412302"/>
            <a:ext cx="1971675"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412302"/>
            <a:ext cx="5800725"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37703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098497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758952"/>
            <a:ext cx="75438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822960" y="4453128"/>
            <a:ext cx="75438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5078C9-5EB2-914F-AD2A-D4E3E7C95DE0}" type="datetimeFigureOut">
              <a:rPr lang="en-US" smtClean="0"/>
              <a:t>9/16/19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006A41C-E959-EE4A-B1D4-663202535056}" type="slidenum">
              <a:rPr lang="en-US" smtClean="0"/>
              <a:t>‹#›</a:t>
            </a:fld>
            <a:endParaRPr lang="en-US"/>
          </a:p>
        </p:txBody>
      </p:sp>
      <p:cxnSp>
        <p:nvCxnSpPr>
          <p:cNvPr id="9" name="Straight Connector 8"/>
          <p:cNvCxnSpPr/>
          <p:nvPr/>
        </p:nvCxnSpPr>
        <p:spPr>
          <a:xfrm>
            <a:off x="905744" y="4343400"/>
            <a:ext cx="740664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496671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822960" y="1845734"/>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63440" y="1845735"/>
            <a:ext cx="370332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280460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822960" y="286604"/>
            <a:ext cx="75438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82296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2296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63440" y="1846052"/>
            <a:ext cx="370332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63440" y="2582334"/>
            <a:ext cx="370332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25651584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5078C9-5EB2-914F-AD2A-D4E3E7C95DE0}" type="datetimeFigureOut">
              <a:rPr lang="en-US" smtClean="0"/>
              <a:t>9/16/19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970355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2382" y="6400800"/>
            <a:ext cx="9141619"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2" y="633431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485078C9-5EB2-914F-AD2A-D4E3E7C95DE0}" type="datetimeFigureOut">
              <a:rPr lang="en-US" smtClean="0"/>
              <a:t>9/16/19</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18183081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3" y="0"/>
            <a:ext cx="3038093"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3030053" y="0"/>
            <a:ext cx="48006"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342900" y="594359"/>
            <a:ext cx="24003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3600450" y="731520"/>
            <a:ext cx="486918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42900" y="2926080"/>
            <a:ext cx="24003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349134" y="6459786"/>
            <a:ext cx="1963883" cy="365125"/>
          </a:xfrm>
        </p:spPr>
        <p:txBody>
          <a:bodyPr/>
          <a:lstStyle>
            <a:lvl1pPr algn="l">
              <a:defRPr/>
            </a:lvl1p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a:xfrm>
            <a:off x="3600450" y="6459786"/>
            <a:ext cx="348615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D006A41C-E959-EE4A-B1D4-663202535056}" type="slidenum">
              <a:rPr lang="en-US" smtClean="0"/>
              <a:t>‹#›</a:t>
            </a:fld>
            <a:endParaRPr lang="en-US"/>
          </a:p>
        </p:txBody>
      </p:sp>
    </p:spTree>
    <p:extLst>
      <p:ext uri="{BB962C8B-B14F-4D97-AF65-F5344CB8AC3E}">
        <p14:creationId xmlns:p14="http://schemas.microsoft.com/office/powerpoint/2010/main" val="37877883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9141619"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2" y="4915076"/>
            <a:ext cx="9141619"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22960" y="5074920"/>
            <a:ext cx="7585234" cy="822960"/>
          </a:xfrm>
        </p:spPr>
        <p:txBody>
          <a:bodyPr tIns="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2" y="0"/>
            <a:ext cx="9143989"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22960" y="5907024"/>
            <a:ext cx="7589520"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85078C9-5EB2-914F-AD2A-D4E3E7C95DE0}" type="datetimeFigureOut">
              <a:rPr lang="en-US" smtClean="0"/>
              <a:t>9/16/19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006A41C-E959-EE4A-B1D4-663202535056}" type="slidenum">
              <a:rPr lang="en-US" smtClean="0"/>
              <a:t>‹#›</a:t>
            </a:fld>
            <a:endParaRPr lang="en-US"/>
          </a:p>
        </p:txBody>
      </p:sp>
    </p:spTree>
    <p:extLst>
      <p:ext uri="{BB962C8B-B14F-4D97-AF65-F5344CB8AC3E}">
        <p14:creationId xmlns:p14="http://schemas.microsoft.com/office/powerpoint/2010/main" val="35937496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0" y="6400800"/>
            <a:ext cx="9144001"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5"/>
            <a:ext cx="9144001" cy="6599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22960" y="286604"/>
            <a:ext cx="75438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822959" y="1845734"/>
            <a:ext cx="7543801"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22961" y="6459786"/>
            <a:ext cx="1854203" cy="365125"/>
          </a:xfrm>
          <a:prstGeom prst="rect">
            <a:avLst/>
          </a:prstGeom>
        </p:spPr>
        <p:txBody>
          <a:bodyPr vert="horz" lIns="91440" tIns="45720" rIns="91440" bIns="45720" rtlCol="0" anchor="ctr"/>
          <a:lstStyle>
            <a:lvl1pPr algn="l">
              <a:defRPr sz="900">
                <a:solidFill>
                  <a:srgbClr val="FFFFFF"/>
                </a:solidFill>
              </a:defRPr>
            </a:lvl1pPr>
          </a:lstStyle>
          <a:p>
            <a:fld id="{485078C9-5EB2-914F-AD2A-D4E3E7C95DE0}" type="datetimeFigureOut">
              <a:rPr lang="en-US" smtClean="0"/>
              <a:t>9/16/19</a:t>
            </a:fld>
            <a:endParaRPr lang="en-US"/>
          </a:p>
        </p:txBody>
      </p:sp>
      <p:sp>
        <p:nvSpPr>
          <p:cNvPr id="5" name="Footer Placeholder 4"/>
          <p:cNvSpPr>
            <a:spLocks noGrp="1"/>
          </p:cNvSpPr>
          <p:nvPr>
            <p:ph type="ftr" sz="quarter" idx="3"/>
          </p:nvPr>
        </p:nvSpPr>
        <p:spPr>
          <a:xfrm>
            <a:off x="2764639" y="6459786"/>
            <a:ext cx="3617103"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7425344" y="6459786"/>
            <a:ext cx="984019" cy="365125"/>
          </a:xfrm>
          <a:prstGeom prst="rect">
            <a:avLst/>
          </a:prstGeom>
        </p:spPr>
        <p:txBody>
          <a:bodyPr vert="horz" lIns="91440" tIns="45720" rIns="91440" bIns="45720" rtlCol="0" anchor="ctr"/>
          <a:lstStyle>
            <a:lvl1pPr algn="r">
              <a:defRPr sz="1050">
                <a:solidFill>
                  <a:srgbClr val="FFFFFF"/>
                </a:solidFill>
              </a:defRPr>
            </a:lvl1pPr>
          </a:lstStyle>
          <a:p>
            <a:fld id="{D006A41C-E959-EE4A-B1D4-663202535056}" type="slidenum">
              <a:rPr lang="en-US" smtClean="0"/>
              <a:t>‹#›</a:t>
            </a:fld>
            <a:endParaRPr lang="en-US"/>
          </a:p>
        </p:txBody>
      </p:sp>
      <p:cxnSp>
        <p:nvCxnSpPr>
          <p:cNvPr id="10" name="Straight Connector 9"/>
          <p:cNvCxnSpPr/>
          <p:nvPr/>
        </p:nvCxnSpPr>
        <p:spPr>
          <a:xfrm>
            <a:off x="895149" y="1737845"/>
            <a:ext cx="74752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028076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27.emf"/><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16.emf"/><Relationship Id="rId3" Type="http://schemas.openxmlformats.org/officeDocument/2006/relationships/image" Target="../media/image22.jpg"/><Relationship Id="rId7"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9.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27.emf"/></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42.xml.rels><?xml version="1.0" encoding="UTF-8" standalone="yes"?>
<Relationships xmlns="http://schemas.openxmlformats.org/package/2006/relationships"><Relationship Id="rId8" Type="http://schemas.openxmlformats.org/officeDocument/2006/relationships/image" Target="../media/image32.png"/><Relationship Id="rId3" Type="http://schemas.microsoft.com/office/2007/relationships/media" Target="../media/media5.m4a"/><Relationship Id="rId7" Type="http://schemas.openxmlformats.org/officeDocument/2006/relationships/image" Target="../media/image18.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notesSlide" Target="../notesSlides/notesSlide37.xml"/><Relationship Id="rId5" Type="http://schemas.openxmlformats.org/officeDocument/2006/relationships/slideLayout" Target="../slideLayouts/slideLayout7.xml"/><Relationship Id="rId4" Type="http://schemas.openxmlformats.org/officeDocument/2006/relationships/audio" Target="../media/media5.m4a"/><Relationship Id="rId9" Type="http://schemas.openxmlformats.org/officeDocument/2006/relationships/image" Target="../media/image19.png"/></Relationships>
</file>

<file path=ppt/slides/_rels/slide4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4.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2.png"/><Relationship Id="rId5" Type="http://schemas.openxmlformats.org/officeDocument/2006/relationships/image" Target="../media/image18.png"/><Relationship Id="rId4" Type="http://schemas.openxmlformats.org/officeDocument/2006/relationships/notesSlide" Target="../notesSlides/notesSlide39.xml"/></Relationships>
</file>

<file path=ppt/slides/_rels/slide4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2.png"/><Relationship Id="rId7" Type="http://schemas.openxmlformats.org/officeDocument/2006/relationships/image" Target="../media/image24.emf"/><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23.emf"/><Relationship Id="rId5" Type="http://schemas.openxmlformats.org/officeDocument/2006/relationships/image" Target="../media/image22.jpg"/><Relationship Id="rId4" Type="http://schemas.openxmlformats.org/officeDocument/2006/relationships/image" Target="../media/image15.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2.xml"/><Relationship Id="rId1" Type="http://schemas.openxmlformats.org/officeDocument/2006/relationships/slideLayout" Target="../slideLayouts/slideLayout7.xml"/><Relationship Id="rId5" Type="http://schemas.openxmlformats.org/officeDocument/2006/relationships/image" Target="../media/image33.emf"/><Relationship Id="rId4" Type="http://schemas.openxmlformats.org/officeDocument/2006/relationships/image" Target="../media/image26.png"/></Relationships>
</file>

<file path=ppt/slides/_rels/slide49.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image" Target="../media/image22.jpg"/><Relationship Id="rId7" Type="http://schemas.openxmlformats.org/officeDocument/2006/relationships/image" Target="../media/image16.emf"/><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37.emf"/></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7.png"/><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5593" y="219456"/>
            <a:ext cx="7543800" cy="1143000"/>
          </a:xfrm>
        </p:spPr>
        <p:txBody>
          <a:bodyPr>
            <a:normAutofit/>
          </a:bodyPr>
          <a:lstStyle/>
          <a:p>
            <a:pPr algn="ctr"/>
            <a:r>
              <a:rPr lang="en-US" dirty="0"/>
              <a:t>Start Smart 1.0</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1</a:t>
            </a:r>
            <a:r>
              <a:rPr lang="en-US" sz="4800" baseline="30000" dirty="0">
                <a:solidFill>
                  <a:schemeClr val="tx1"/>
                </a:solidFill>
              </a:rPr>
              <a:t>st</a:t>
            </a:r>
            <a:r>
              <a:rPr lang="en-US" sz="4800" dirty="0">
                <a:solidFill>
                  <a:schemeClr val="tx1"/>
                </a:solidFill>
              </a:rPr>
              <a:t> Grade</a:t>
            </a:r>
          </a:p>
          <a:p>
            <a:r>
              <a:rPr lang="en-US" sz="4800" dirty="0">
                <a:solidFill>
                  <a:schemeClr val="tx1"/>
                </a:solidFill>
              </a:rPr>
              <a:t>Lesson 8</a:t>
            </a:r>
          </a:p>
        </p:txBody>
      </p:sp>
      <p:pic>
        <p:nvPicPr>
          <p:cNvPr id="4" name="Picture 3"/>
          <p:cNvPicPr>
            <a:picLocks noChangeAspect="1"/>
          </p:cNvPicPr>
          <p:nvPr/>
        </p:nvPicPr>
        <p:blipFill>
          <a:blip r:embed="rId3"/>
          <a:stretch>
            <a:fillRect/>
          </a:stretch>
        </p:blipFill>
        <p:spPr>
          <a:xfrm>
            <a:off x="7047406" y="4536948"/>
            <a:ext cx="1221987" cy="1192182"/>
          </a:xfrm>
          <a:prstGeom prst="rect">
            <a:avLst/>
          </a:prstGeom>
        </p:spPr>
      </p:pic>
      <p:pic>
        <p:nvPicPr>
          <p:cNvPr id="7" name="Picture 6" descr="Description: LAUSD"/>
          <p:cNvPicPr/>
          <p:nvPr/>
        </p:nvPicPr>
        <p:blipFill>
          <a:blip r:embed="rId4">
            <a:extLst>
              <a:ext uri="{28A0092B-C50C-407E-A947-70E740481C1C}">
                <a14:useLocalDpi xmlns:a14="http://schemas.microsoft.com/office/drawing/2010/main" val="0"/>
              </a:ext>
            </a:extLst>
          </a:blip>
          <a:srcRect/>
          <a:stretch>
            <a:fillRect/>
          </a:stretch>
        </p:blipFill>
        <p:spPr bwMode="auto">
          <a:xfrm>
            <a:off x="3861665" y="4678030"/>
            <a:ext cx="1176216" cy="1143001"/>
          </a:xfrm>
          <a:prstGeom prst="rect">
            <a:avLst/>
          </a:prstGeom>
          <a:noFill/>
          <a:ln>
            <a:noFill/>
          </a:ln>
        </p:spPr>
      </p:pic>
      <p:pic>
        <p:nvPicPr>
          <p:cNvPr id="8" name="Picture 7" descr="A close up of a sign&#10;&#10;Description automatically generated">
            <a:extLst>
              <a:ext uri="{FF2B5EF4-FFF2-40B4-BE49-F238E27FC236}">
                <a16:creationId xmlns:a16="http://schemas.microsoft.com/office/drawing/2014/main" id="{FC9AE988-1A33-DE47-BD83-DA584806ED4F}"/>
              </a:ext>
            </a:extLst>
          </p:cNvPr>
          <p:cNvPicPr>
            <a:picLocks noChangeAspect="1"/>
          </p:cNvPicPr>
          <p:nvPr/>
        </p:nvPicPr>
        <p:blipFill>
          <a:blip r:embed="rId5"/>
          <a:stretch>
            <a:fillRect/>
          </a:stretch>
        </p:blipFill>
        <p:spPr>
          <a:xfrm>
            <a:off x="5137326" y="4608228"/>
            <a:ext cx="1910080" cy="1253490"/>
          </a:xfrm>
          <a:prstGeom prst="rect">
            <a:avLst/>
          </a:prstGeom>
        </p:spPr>
      </p:pic>
      <p:pic>
        <p:nvPicPr>
          <p:cNvPr id="10" name="Picture 9">
            <a:extLst>
              <a:ext uri="{FF2B5EF4-FFF2-40B4-BE49-F238E27FC236}">
                <a16:creationId xmlns:a16="http://schemas.microsoft.com/office/drawing/2014/main" id="{B3459F4A-519C-8A4B-830F-A4C912188F69}"/>
              </a:ext>
            </a:extLst>
          </p:cNvPr>
          <p:cNvPicPr>
            <a:picLocks noChangeAspect="1"/>
          </p:cNvPicPr>
          <p:nvPr/>
        </p:nvPicPr>
        <p:blipFill>
          <a:blip r:embed="rId6"/>
          <a:stretch>
            <a:fillRect/>
          </a:stretch>
        </p:blipFill>
        <p:spPr>
          <a:xfrm>
            <a:off x="3366997" y="1251251"/>
            <a:ext cx="2304242" cy="2981960"/>
          </a:xfrm>
          <a:prstGeom prst="rect">
            <a:avLst/>
          </a:prstGeom>
          <a:solidFill>
            <a:schemeClr val="bg1"/>
          </a:solidFill>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86661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6093976"/>
          </a:xfrm>
          <a:prstGeom prst="rect">
            <a:avLst/>
          </a:prstGeom>
          <a:noFill/>
        </p:spPr>
        <p:txBody>
          <a:bodyPr wrap="square" rtlCol="0">
            <a:spAutoFit/>
          </a:bodyPr>
          <a:lstStyle/>
          <a:p>
            <a:r>
              <a:rPr lang="en-US" sz="1500" b="1" dirty="0"/>
              <a:t>Partner A: </a:t>
            </a:r>
            <a:r>
              <a:rPr lang="en-US" sz="1500" dirty="0"/>
              <a:t>I think what is happening is that people are dancing to music. What is happening in the visual text? </a:t>
            </a:r>
          </a:p>
          <a:p>
            <a:endParaRPr lang="en-US" sz="1500" dirty="0"/>
          </a:p>
          <a:p>
            <a:r>
              <a:rPr lang="en-US" sz="1500" b="1" dirty="0"/>
              <a:t>Partner A: </a:t>
            </a:r>
            <a:r>
              <a:rPr lang="en-US" sz="1500" dirty="0"/>
              <a:t>I notice a big black machine in the background. Kids are forming a line behind the two men. They are all holding each other at the waist. What evidence can you use to support your claim? </a:t>
            </a:r>
          </a:p>
          <a:p>
            <a:endParaRPr lang="en-US" sz="1500" b="1" dirty="0"/>
          </a:p>
          <a:p>
            <a:endParaRPr lang="en-US" sz="1500" b="1" dirty="0"/>
          </a:p>
          <a:p>
            <a:r>
              <a:rPr lang="en-US" sz="1500" b="1" dirty="0"/>
              <a:t>Partner A: </a:t>
            </a:r>
            <a:r>
              <a:rPr lang="en-US" sz="1500" dirty="0"/>
              <a:t>The man in the yellow suit is in front of the line. Children are </a:t>
            </a:r>
            <a:r>
              <a:rPr lang="en-US" sz="1500" b="1" dirty="0"/>
              <a:t> </a:t>
            </a:r>
            <a:r>
              <a:rPr lang="en-US" sz="1500" dirty="0"/>
              <a:t>following behind him and the man dressed in a Santa suit. I think they are forming a Conga line to dance. What can you add to your</a:t>
            </a:r>
            <a:br>
              <a:rPr lang="en-US" sz="1500" dirty="0"/>
            </a:br>
            <a:r>
              <a:rPr lang="en-US" sz="1500" dirty="0"/>
              <a:t>claim? </a:t>
            </a:r>
          </a:p>
          <a:p>
            <a:endParaRPr lang="en-US" sz="1500" dirty="0"/>
          </a:p>
          <a:p>
            <a:r>
              <a:rPr lang="en-US" sz="1500" b="1" dirty="0"/>
              <a:t>Partner A: </a:t>
            </a:r>
            <a:r>
              <a:rPr lang="en-US" sz="1500" dirty="0"/>
              <a:t>I think what is happening is that the two men are starting a conga line so children can dance. Now what do you think is happening in the visual text? </a:t>
            </a:r>
          </a:p>
          <a:p>
            <a:endParaRPr lang="en-US" sz="1500" dirty="0"/>
          </a:p>
        </p:txBody>
      </p:sp>
      <p:sp>
        <p:nvSpPr>
          <p:cNvPr id="5" name="TextBox 4"/>
          <p:cNvSpPr txBox="1"/>
          <p:nvPr/>
        </p:nvSpPr>
        <p:spPr>
          <a:xfrm>
            <a:off x="4591715" y="1052160"/>
            <a:ext cx="3619308" cy="6093976"/>
          </a:xfrm>
          <a:prstGeom prst="rect">
            <a:avLst/>
          </a:prstGeom>
          <a:noFill/>
        </p:spPr>
        <p:txBody>
          <a:bodyPr wrap="square" rtlCol="0">
            <a:spAutoFit/>
          </a:bodyPr>
          <a:lstStyle/>
          <a:p>
            <a:r>
              <a:rPr lang="en-US" sz="1500" b="1" dirty="0"/>
              <a:t>Partner B: </a:t>
            </a:r>
            <a:r>
              <a:rPr lang="en-US" sz="1500" dirty="0"/>
              <a:t>I think what is happening is that people are celebrating Christmas. What can you add to your claim? </a:t>
            </a:r>
          </a:p>
          <a:p>
            <a:endParaRPr lang="en-US" sz="1500" dirty="0"/>
          </a:p>
          <a:p>
            <a:r>
              <a:rPr lang="en-US" sz="1500" b="1" dirty="0"/>
              <a:t>Partner B: </a:t>
            </a:r>
            <a:r>
              <a:rPr lang="en-US" sz="1500" dirty="0"/>
              <a:t>I notice a woman dressed as an elf. A man is dressed in a Santa</a:t>
            </a:r>
            <a:r>
              <a:rPr lang="en-US" sz="1500" b="1" dirty="0"/>
              <a:t> </a:t>
            </a:r>
            <a:r>
              <a:rPr lang="en-US" sz="1500" dirty="0"/>
              <a:t>costume. He is carrying a bell. There is a stuffed reindeer peaking from behind the man wearing the Santa’s suit. I think they are celebrating Christmas on the playground. What can you add to your claim? </a:t>
            </a:r>
          </a:p>
          <a:p>
            <a:endParaRPr lang="en-US" sz="1500" dirty="0"/>
          </a:p>
          <a:p>
            <a:r>
              <a:rPr lang="en-US" sz="1500" b="1" dirty="0"/>
              <a:t>Partner B: </a:t>
            </a:r>
            <a:r>
              <a:rPr lang="en-US" sz="1500" dirty="0"/>
              <a:t>I notice the woman wearing the elf suit is talking to parents.</a:t>
            </a:r>
            <a:r>
              <a:rPr lang="en-US" sz="1500" b="1" dirty="0"/>
              <a:t>  </a:t>
            </a:r>
            <a:r>
              <a:rPr lang="en-US" sz="1500" dirty="0"/>
              <a:t>Children are standing around looking at the children forming a conga line. I think they are going to have a dance to celebrate. What else can you add to support your claim? </a:t>
            </a:r>
          </a:p>
          <a:p>
            <a:endParaRPr lang="en-US" sz="1500" dirty="0"/>
          </a:p>
          <a:p>
            <a:r>
              <a:rPr lang="en-US" sz="1500" b="1" dirty="0"/>
              <a:t>Partner B</a:t>
            </a:r>
            <a:r>
              <a:rPr lang="en-US" sz="1500" dirty="0"/>
              <a:t>: I think what is happening is that the school community is celebrating Christmas celebration with music and dancing.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68567" y="964847"/>
            <a:ext cx="0" cy="536705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47377" y="50447"/>
            <a:ext cx="8229600"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is happening in this visual text?</a:t>
            </a:r>
            <a:br>
              <a:rPr lang="en-US" sz="2800" b="1" dirty="0">
                <a:solidFill>
                  <a:schemeClr val="tx1"/>
                </a:solidFill>
              </a:rPr>
            </a:br>
            <a:r>
              <a:rPr lang="en-US" sz="2800" b="1" dirty="0">
                <a:solidFill>
                  <a:schemeClr val="tx1"/>
                </a:solidFill>
              </a:rPr>
              <a:t>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885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6975" y="3759115"/>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6975" y="5283437"/>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2" y="2055059"/>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4" y="3521823"/>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45" y="5283437"/>
            <a:ext cx="1199599" cy="1048469"/>
          </a:xfrm>
          <a:prstGeom prst="rect">
            <a:avLst/>
          </a:prstGeom>
        </p:spPr>
      </p:pic>
    </p:spTree>
    <p:extLst>
      <p:ext uri="{BB962C8B-B14F-4D97-AF65-F5344CB8AC3E}">
        <p14:creationId xmlns:p14="http://schemas.microsoft.com/office/powerpoint/2010/main" val="10916707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490BA22C-D6DE-FB43-AA98-38AF0A56E4EF}"/>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468438" y="385763"/>
            <a:ext cx="6561137" cy="5573712"/>
          </a:xfrm>
          <a:prstGeom prst="rect">
            <a:avLst/>
          </a:prstGeom>
          <a:ln w="38100">
            <a:solidFill>
              <a:srgbClr val="C00000"/>
            </a:solidFill>
            <a:miter lim="800000"/>
            <a:headEnd/>
            <a:tailEnd/>
          </a:ln>
        </p:spPr>
      </p:pic>
    </p:spTree>
    <p:extLst>
      <p:ext uri="{BB962C8B-B14F-4D97-AF65-F5344CB8AC3E}">
        <p14:creationId xmlns:p14="http://schemas.microsoft.com/office/powerpoint/2010/main" val="810829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5180" y="94908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547" y="2057084"/>
            <a:ext cx="1445364" cy="1648785"/>
          </a:xfrm>
          <a:prstGeom prst="rect">
            <a:avLst/>
          </a:prstGeom>
        </p:spPr>
      </p:pic>
      <p:sp>
        <p:nvSpPr>
          <p:cNvPr id="8" name="Rectangle 7"/>
          <p:cNvSpPr/>
          <p:nvPr/>
        </p:nvSpPr>
        <p:spPr>
          <a:xfrm>
            <a:off x="267032" y="37058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11" name="Picture 10">
            <a:extLst>
              <a:ext uri="{FF2B5EF4-FFF2-40B4-BE49-F238E27FC236}">
                <a16:creationId xmlns:a16="http://schemas.microsoft.com/office/drawing/2014/main" id="{A797925B-1F70-4545-9453-1DEFD50976CA}"/>
              </a:ext>
            </a:extLst>
          </p:cNvPr>
          <p:cNvPicPr>
            <a:picLocks noChangeAspect="1"/>
          </p:cNvPicPr>
          <p:nvPr/>
        </p:nvPicPr>
        <p:blipFill>
          <a:blip r:embed="rId6"/>
          <a:stretch>
            <a:fillRect/>
          </a:stretch>
        </p:blipFill>
        <p:spPr>
          <a:xfrm>
            <a:off x="3309474" y="1706534"/>
            <a:ext cx="5619137" cy="3831489"/>
          </a:xfrm>
          <a:prstGeom prst="rect">
            <a:avLst/>
          </a:prstGeom>
          <a:ln w="50800">
            <a:solidFill>
              <a:schemeClr val="tx1"/>
            </a:solidFill>
          </a:ln>
        </p:spPr>
      </p:pic>
      <p:pic>
        <p:nvPicPr>
          <p:cNvPr id="2" name="Online Media 1" descr="Recorded Sound">
            <a:hlinkClick r:id="" action="ppaction://media"/>
            <a:extLst>
              <a:ext uri="{FF2B5EF4-FFF2-40B4-BE49-F238E27FC236}">
                <a16:creationId xmlns:a16="http://schemas.microsoft.com/office/drawing/2014/main" id="{A5D84725-6066-8045-ACEC-60725CDD115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18400" y="542688"/>
            <a:ext cx="812800" cy="812800"/>
          </a:xfrm>
          <a:prstGeom prst="rect">
            <a:avLst/>
          </a:prstGeom>
          <a:ln>
            <a:solidFill>
              <a:schemeClr val="accent1"/>
            </a:solidFill>
          </a:ln>
        </p:spPr>
      </p:pic>
    </p:spTree>
    <p:extLst>
      <p:ext uri="{BB962C8B-B14F-4D97-AF65-F5344CB8AC3E}">
        <p14:creationId xmlns:p14="http://schemas.microsoft.com/office/powerpoint/2010/main" val="2787840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8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117731"/>
            <a:ext cx="3392116" cy="5724644"/>
          </a:xfrm>
          <a:prstGeom prst="rect">
            <a:avLst/>
          </a:prstGeom>
          <a:noFill/>
        </p:spPr>
        <p:txBody>
          <a:bodyPr wrap="square" rtlCol="0">
            <a:spAutoFit/>
          </a:bodyPr>
          <a:lstStyle/>
          <a:p>
            <a:r>
              <a:rPr lang="en-US" sz="1700" b="1" dirty="0"/>
              <a:t>Partner A: </a:t>
            </a:r>
            <a:r>
              <a:rPr lang="en-US" dirty="0"/>
              <a:t>There are people dancing. What do you think? </a:t>
            </a:r>
            <a:endParaRPr lang="en-US" sz="1600" dirty="0"/>
          </a:p>
          <a:p>
            <a:endParaRPr lang="en-US" sz="1700" dirty="0"/>
          </a:p>
          <a:p>
            <a:endParaRPr lang="en-US" sz="1700" dirty="0"/>
          </a:p>
          <a:p>
            <a:endParaRPr lang="en-US" sz="1700" dirty="0"/>
          </a:p>
          <a:p>
            <a:r>
              <a:rPr lang="en-US" sz="1700" b="1" dirty="0"/>
              <a:t>Partner A:  </a:t>
            </a:r>
            <a:r>
              <a:rPr lang="en-US" dirty="0"/>
              <a:t>I notice it is Christmas. </a:t>
            </a:r>
            <a:endParaRPr lang="en-US" sz="1600" dirty="0"/>
          </a:p>
          <a:p>
            <a:endParaRPr lang="en-US" sz="1700" b="1" dirty="0"/>
          </a:p>
          <a:p>
            <a:endParaRPr lang="en-US" sz="1700" b="1" dirty="0"/>
          </a:p>
          <a:p>
            <a:endParaRPr lang="en-US" sz="1700" b="1" dirty="0"/>
          </a:p>
          <a:p>
            <a:endParaRPr lang="en-US" sz="1700" b="1" dirty="0"/>
          </a:p>
          <a:p>
            <a:r>
              <a:rPr lang="en-US" sz="1700" b="1" dirty="0"/>
              <a:t>Partner A: </a:t>
            </a:r>
            <a:r>
              <a:rPr lang="en-US" dirty="0"/>
              <a:t>I think all the moms are visiting the school. </a:t>
            </a:r>
            <a:endParaRPr lang="en-US" sz="1600" dirty="0"/>
          </a:p>
          <a:p>
            <a:endParaRPr lang="en-US" sz="1700" dirty="0"/>
          </a:p>
          <a:p>
            <a:endParaRPr lang="en-US" sz="1700" dirty="0"/>
          </a:p>
          <a:p>
            <a:endParaRPr lang="en-US" sz="1700" dirty="0"/>
          </a:p>
          <a:p>
            <a:endParaRPr lang="en-US" sz="1700" b="1" dirty="0"/>
          </a:p>
          <a:p>
            <a:r>
              <a:rPr lang="en-US" sz="1700" b="1" dirty="0"/>
              <a:t>Partner A: </a:t>
            </a:r>
            <a:r>
              <a:rPr lang="en-US" dirty="0"/>
              <a:t>I notice there are a lot of children on the playground. </a:t>
            </a:r>
            <a:endParaRPr lang="en-US" sz="1600" dirty="0"/>
          </a:p>
          <a:p>
            <a:endParaRPr lang="en-US" sz="1700" dirty="0"/>
          </a:p>
        </p:txBody>
      </p:sp>
      <p:sp>
        <p:nvSpPr>
          <p:cNvPr id="5" name="TextBox 4"/>
          <p:cNvSpPr txBox="1"/>
          <p:nvPr/>
        </p:nvSpPr>
        <p:spPr>
          <a:xfrm>
            <a:off x="4591715" y="1052160"/>
            <a:ext cx="3619308" cy="5201424"/>
          </a:xfrm>
          <a:prstGeom prst="rect">
            <a:avLst/>
          </a:prstGeom>
          <a:noFill/>
        </p:spPr>
        <p:txBody>
          <a:bodyPr wrap="square" rtlCol="0">
            <a:spAutoFit/>
          </a:bodyPr>
          <a:lstStyle/>
          <a:p>
            <a:r>
              <a:rPr lang="en-US" sz="1700" b="1" dirty="0"/>
              <a:t>Partner B:  </a:t>
            </a:r>
            <a:r>
              <a:rPr lang="en-US" dirty="0"/>
              <a:t>The kids are in line. What do you think? </a:t>
            </a:r>
            <a:endParaRPr lang="en-US" sz="1600" dirty="0"/>
          </a:p>
          <a:p>
            <a:endParaRPr lang="en-US" sz="1700" b="1" dirty="0"/>
          </a:p>
          <a:p>
            <a:endParaRPr lang="en-US" sz="1700" b="1" dirty="0"/>
          </a:p>
          <a:p>
            <a:endParaRPr lang="en-US" sz="1700" b="1" dirty="0"/>
          </a:p>
          <a:p>
            <a:r>
              <a:rPr lang="en-US" sz="1700" b="1" dirty="0"/>
              <a:t>Partner B: </a:t>
            </a:r>
            <a:r>
              <a:rPr lang="en-US" dirty="0"/>
              <a:t>I notice the Santa Claus. </a:t>
            </a:r>
            <a:endParaRPr lang="en-US" sz="1600" dirty="0"/>
          </a:p>
          <a:p>
            <a:endParaRPr lang="en-US" sz="1700" dirty="0"/>
          </a:p>
          <a:p>
            <a:endParaRPr lang="en-US" sz="1700" dirty="0"/>
          </a:p>
          <a:p>
            <a:endParaRPr lang="en-US" sz="1700" dirty="0"/>
          </a:p>
          <a:p>
            <a:endParaRPr lang="en-US" sz="1700" b="1" dirty="0"/>
          </a:p>
          <a:p>
            <a:r>
              <a:rPr lang="en-US" sz="1700" b="1" dirty="0"/>
              <a:t>Partner B: </a:t>
            </a:r>
            <a:r>
              <a:rPr lang="en-US" dirty="0"/>
              <a:t>The children are in the playground. </a:t>
            </a:r>
            <a:endParaRPr lang="en-US" sz="1600" dirty="0"/>
          </a:p>
          <a:p>
            <a:endParaRPr lang="en-US" sz="1700" dirty="0"/>
          </a:p>
          <a:p>
            <a:endParaRPr lang="en-US" sz="1700" dirty="0"/>
          </a:p>
          <a:p>
            <a:endParaRPr lang="en-US" sz="1700" dirty="0"/>
          </a:p>
          <a:p>
            <a:endParaRPr lang="en-US" sz="1700" dirty="0"/>
          </a:p>
          <a:p>
            <a:r>
              <a:rPr lang="en-US" sz="1700" b="1" dirty="0"/>
              <a:t>Partner B</a:t>
            </a:r>
            <a:r>
              <a:rPr lang="en-US" sz="1700" dirty="0"/>
              <a:t>: </a:t>
            </a:r>
            <a:r>
              <a:rPr lang="en-US" dirty="0"/>
              <a:t>There is a person talking to the parents. </a:t>
            </a:r>
            <a:endParaRPr lang="en-US" sz="1600" dirty="0"/>
          </a:p>
          <a:p>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72937"/>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7427" y="936165"/>
            <a:ext cx="948679" cy="957629"/>
          </a:xfrm>
          <a:prstGeom prst="rect">
            <a:avLst/>
          </a:prstGeom>
        </p:spPr>
      </p:pic>
      <p:cxnSp>
        <p:nvCxnSpPr>
          <p:cNvPr id="20" name="Straight Connector 19"/>
          <p:cNvCxnSpPr>
            <a:cxnSpLocks/>
          </p:cNvCxnSpPr>
          <p:nvPr/>
        </p:nvCxnSpPr>
        <p:spPr>
          <a:xfrm>
            <a:off x="4525705" y="1137728"/>
            <a:ext cx="0" cy="4929514"/>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76915" y="64043"/>
            <a:ext cx="8229600" cy="1001712"/>
          </a:xfrm>
        </p:spPr>
        <p:txBody>
          <a:bodyPr>
            <a:normAutofit fontScale="90000"/>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What is happening in this visual text?</a:t>
            </a:r>
            <a:br>
              <a:rPr lang="en-US" sz="2800" b="1" dirty="0">
                <a:solidFill>
                  <a:schemeClr val="tx1"/>
                </a:solidFill>
              </a:rPr>
            </a:br>
            <a:r>
              <a:rPr lang="en-US" sz="2800" b="1" dirty="0">
                <a:solidFill>
                  <a:schemeClr val="tx1"/>
                </a:solidFill>
              </a:rPr>
              <a: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7426" y="213399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7425" y="3516558"/>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7426" y="4968246"/>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16081"/>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537060"/>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003093"/>
            <a:ext cx="1199599" cy="1048469"/>
          </a:xfrm>
          <a:prstGeom prst="rect">
            <a:avLst/>
          </a:prstGeom>
        </p:spPr>
      </p:pic>
    </p:spTree>
    <p:extLst>
      <p:ext uri="{BB962C8B-B14F-4D97-AF65-F5344CB8AC3E}">
        <p14:creationId xmlns:p14="http://schemas.microsoft.com/office/powerpoint/2010/main" val="357859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1 CREATE, 2 CLARIFY and 3 FORTIFY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your CREATE, CLARIFY and FORTIFY ideas.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817" y="26698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553" y="2669856"/>
            <a:ext cx="1672397" cy="2078616"/>
          </a:xfrm>
          <a:prstGeom prst="rect">
            <a:avLst/>
          </a:prstGeom>
          <a:ln w="12700">
            <a:solidFill>
              <a:schemeClr val="tx1"/>
            </a:solidFill>
          </a:ln>
        </p:spPr>
      </p:pic>
      <p:sp>
        <p:nvSpPr>
          <p:cNvPr id="13" name="TextBox 12"/>
          <p:cNvSpPr txBox="1"/>
          <p:nvPr/>
        </p:nvSpPr>
        <p:spPr>
          <a:xfrm>
            <a:off x="5098161" y="1113189"/>
            <a:ext cx="3769507" cy="1338828"/>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000" dirty="0"/>
              <a:t>What is happening in this visual text? Provide evidence from the text to support your claim.</a:t>
            </a:r>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80C52600-8AE2-6841-BB01-FF3C4D1F042B}"/>
              </a:ext>
            </a:extLst>
          </p:cNvPr>
          <p:cNvPicPr>
            <a:picLocks noChangeAspect="1"/>
          </p:cNvPicPr>
          <p:nvPr/>
        </p:nvPicPr>
        <p:blipFill rotWithShape="1">
          <a:blip r:embed="rId6">
            <a:extLst>
              <a:ext uri="{28A0092B-C50C-407E-A947-70E740481C1C}">
                <a14:useLocalDpi xmlns:a14="http://schemas.microsoft.com/office/drawing/2010/main" val="0"/>
              </a:ext>
            </a:extLst>
          </a:blip>
          <a:srcRect l="1" r="49140" b="48702"/>
          <a:stretch/>
        </p:blipFill>
        <p:spPr>
          <a:xfrm>
            <a:off x="2323721" y="1163818"/>
            <a:ext cx="751098" cy="585404"/>
          </a:xfrm>
          <a:prstGeom prst="rect">
            <a:avLst/>
          </a:prstGeom>
          <a:ln>
            <a:solidFill>
              <a:schemeClr val="tx1"/>
            </a:solidFill>
          </a:ln>
        </p:spPr>
      </p:pic>
      <p:pic>
        <p:nvPicPr>
          <p:cNvPr id="16" name="Picture 15">
            <a:extLst>
              <a:ext uri="{FF2B5EF4-FFF2-40B4-BE49-F238E27FC236}">
                <a16:creationId xmlns:a16="http://schemas.microsoft.com/office/drawing/2014/main" id="{873EEA50-AC70-6F4D-806B-16CC731A50D7}"/>
              </a:ext>
            </a:extLst>
          </p:cNvPr>
          <p:cNvPicPr>
            <a:picLocks noChangeAspect="1"/>
          </p:cNvPicPr>
          <p:nvPr/>
        </p:nvPicPr>
        <p:blipFill rotWithShape="1">
          <a:blip r:embed="rId7"/>
          <a:srcRect l="50346" t="50297" b="1"/>
          <a:stretch/>
        </p:blipFill>
        <p:spPr>
          <a:xfrm>
            <a:off x="2570252" y="1406619"/>
            <a:ext cx="738585" cy="571286"/>
          </a:xfrm>
          <a:prstGeom prst="rect">
            <a:avLst/>
          </a:prstGeom>
          <a:solidFill>
            <a:schemeClr val="bg1"/>
          </a:solidFill>
          <a:ln>
            <a:solidFill>
              <a:schemeClr val="tx1"/>
            </a:solidFill>
          </a:ln>
        </p:spPr>
      </p:pic>
      <p:pic>
        <p:nvPicPr>
          <p:cNvPr id="15" name="Picture 14">
            <a:extLst>
              <a:ext uri="{FF2B5EF4-FFF2-40B4-BE49-F238E27FC236}">
                <a16:creationId xmlns:a16="http://schemas.microsoft.com/office/drawing/2014/main" id="{DAE9EF86-4937-7443-A774-C8E0E196D791}"/>
              </a:ext>
            </a:extLst>
          </p:cNvPr>
          <p:cNvPicPr>
            <a:picLocks noChangeAspect="1"/>
          </p:cNvPicPr>
          <p:nvPr/>
        </p:nvPicPr>
        <p:blipFill rotWithShape="1">
          <a:blip r:embed="rId7"/>
          <a:srcRect l="50346" t="50297" b="1"/>
          <a:stretch/>
        </p:blipFill>
        <p:spPr>
          <a:xfrm>
            <a:off x="2802318" y="1615016"/>
            <a:ext cx="738585" cy="571286"/>
          </a:xfrm>
          <a:prstGeom prst="rect">
            <a:avLst/>
          </a:prstGeom>
          <a:solidFill>
            <a:schemeClr val="bg1"/>
          </a:solidFill>
          <a:ln>
            <a:solidFill>
              <a:schemeClr val="tx1"/>
            </a:solidFill>
          </a:ln>
        </p:spPr>
      </p:pic>
      <p:pic>
        <p:nvPicPr>
          <p:cNvPr id="18" name="Picture 17">
            <a:extLst>
              <a:ext uri="{FF2B5EF4-FFF2-40B4-BE49-F238E27FC236}">
                <a16:creationId xmlns:a16="http://schemas.microsoft.com/office/drawing/2014/main" id="{5CC045D4-DD25-1B47-A2EE-79DB54253FE9}"/>
              </a:ext>
            </a:extLst>
          </p:cNvPr>
          <p:cNvPicPr>
            <a:picLocks noChangeAspect="1"/>
          </p:cNvPicPr>
          <p:nvPr/>
        </p:nvPicPr>
        <p:blipFill rotWithShape="1">
          <a:blip r:embed="rId8"/>
          <a:srcRect r="50353" b="50752"/>
          <a:stretch/>
        </p:blipFill>
        <p:spPr>
          <a:xfrm rot="5400000">
            <a:off x="3668804" y="1081253"/>
            <a:ext cx="583420" cy="748551"/>
          </a:xfrm>
          <a:prstGeom prst="rect">
            <a:avLst/>
          </a:prstGeom>
          <a:ln>
            <a:solidFill>
              <a:schemeClr val="tx1"/>
            </a:solidFill>
          </a:ln>
        </p:spPr>
      </p:pic>
      <p:pic>
        <p:nvPicPr>
          <p:cNvPr id="19" name="Picture 18">
            <a:extLst>
              <a:ext uri="{FF2B5EF4-FFF2-40B4-BE49-F238E27FC236}">
                <a16:creationId xmlns:a16="http://schemas.microsoft.com/office/drawing/2014/main" id="{6ECED1AD-4BFF-4D4E-866F-02E4928A80FD}"/>
              </a:ext>
            </a:extLst>
          </p:cNvPr>
          <p:cNvPicPr>
            <a:picLocks noChangeAspect="1"/>
          </p:cNvPicPr>
          <p:nvPr/>
        </p:nvPicPr>
        <p:blipFill rotWithShape="1">
          <a:blip r:embed="rId8"/>
          <a:srcRect r="50353" b="50752"/>
          <a:stretch/>
        </p:blipFill>
        <p:spPr>
          <a:xfrm rot="5400000">
            <a:off x="3841441" y="1325008"/>
            <a:ext cx="576678" cy="739901"/>
          </a:xfrm>
          <a:prstGeom prst="rect">
            <a:avLst/>
          </a:prstGeom>
          <a:ln>
            <a:solidFill>
              <a:schemeClr val="tx1"/>
            </a:solidFill>
          </a:ln>
        </p:spPr>
      </p:pic>
      <p:pic>
        <p:nvPicPr>
          <p:cNvPr id="17" name="Picture 16">
            <a:extLst>
              <a:ext uri="{FF2B5EF4-FFF2-40B4-BE49-F238E27FC236}">
                <a16:creationId xmlns:a16="http://schemas.microsoft.com/office/drawing/2014/main" id="{75392B7B-3874-864F-A1F1-C1D35982CC8B}"/>
              </a:ext>
            </a:extLst>
          </p:cNvPr>
          <p:cNvPicPr>
            <a:picLocks noChangeAspect="1"/>
          </p:cNvPicPr>
          <p:nvPr/>
        </p:nvPicPr>
        <p:blipFill rotWithShape="1">
          <a:blip r:embed="rId8"/>
          <a:srcRect r="50353" b="50752"/>
          <a:stretch/>
        </p:blipFill>
        <p:spPr>
          <a:xfrm rot="5400000">
            <a:off x="4034745" y="1532170"/>
            <a:ext cx="585405" cy="751098"/>
          </a:xfrm>
          <a:prstGeom prst="rect">
            <a:avLst/>
          </a:prstGeom>
          <a:ln>
            <a:solidFill>
              <a:schemeClr val="tx1"/>
            </a:solidFill>
          </a:ln>
        </p:spPr>
      </p:pic>
    </p:spTree>
    <p:extLst>
      <p:ext uri="{BB962C8B-B14F-4D97-AF65-F5344CB8AC3E}">
        <p14:creationId xmlns:p14="http://schemas.microsoft.com/office/powerpoint/2010/main" val="799378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025962" y="-14800"/>
            <a:ext cx="6403538" cy="1692771"/>
          </a:xfrm>
          <a:prstGeom prst="rect">
            <a:avLst/>
          </a:prstGeom>
        </p:spPr>
        <p:txBody>
          <a:bodyPr wrap="square">
            <a:spAutoFit/>
          </a:bodyPr>
          <a:lstStyle/>
          <a:p>
            <a:pPr algn="ctr"/>
            <a:r>
              <a:rPr lang="en-US" sz="2600" b="1" dirty="0"/>
              <a:t>Prompt: </a:t>
            </a:r>
            <a:r>
              <a:rPr lang="en-US" sz="2600" dirty="0"/>
              <a:t>What is happening in this visual text? Provide evidence from the text to support your claim.</a:t>
            </a:r>
          </a:p>
          <a:p>
            <a:pPr marL="257175" indent="-257175">
              <a:buFont typeface="Arial" charset="0"/>
              <a:buChar char="•"/>
            </a:pPr>
            <a:endParaRPr lang="en-US" sz="26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5308" y="188352"/>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1" name="Picture 10">
            <a:extLst>
              <a:ext uri="{FF2B5EF4-FFF2-40B4-BE49-F238E27FC236}">
                <a16:creationId xmlns:a16="http://schemas.microsoft.com/office/drawing/2014/main" id="{5189B04F-91A2-CF4A-BDD0-E5DC87374A89}"/>
              </a:ext>
            </a:extLst>
          </p:cNvPr>
          <p:cNvPicPr>
            <a:picLocks noChangeAspect="1"/>
          </p:cNvPicPr>
          <p:nvPr/>
        </p:nvPicPr>
        <p:blipFill rotWithShape="1">
          <a:blip r:embed="rId5"/>
          <a:srcRect l="6027" t="13413" r="8088" b="16245"/>
          <a:stretch/>
        </p:blipFill>
        <p:spPr>
          <a:xfrm rot="5400000">
            <a:off x="2195515" y="-7491"/>
            <a:ext cx="4490250" cy="7092007"/>
          </a:xfrm>
          <a:prstGeom prst="rect">
            <a:avLst/>
          </a:prstGeom>
          <a:ln w="50800">
            <a:solidFill>
              <a:schemeClr val="tx1"/>
            </a:solidFill>
          </a:ln>
        </p:spPr>
      </p:pic>
    </p:spTree>
    <p:extLst>
      <p:ext uri="{BB962C8B-B14F-4D97-AF65-F5344CB8AC3E}">
        <p14:creationId xmlns:p14="http://schemas.microsoft.com/office/powerpoint/2010/main" val="383261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1924423"/>
            <a:ext cx="4883783" cy="1726151"/>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is happening in this visual text. Provide evidence from the text to support your claim.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536551"/>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5" name="Picture 14">
            <a:extLst>
              <a:ext uri="{FF2B5EF4-FFF2-40B4-BE49-F238E27FC236}">
                <a16:creationId xmlns:a16="http://schemas.microsoft.com/office/drawing/2014/main" id="{B53E370B-7DEB-4E46-9EB0-CAF0720D1C12}"/>
              </a:ext>
            </a:extLst>
          </p:cNvPr>
          <p:cNvPicPr>
            <a:picLocks noChangeAspect="1"/>
          </p:cNvPicPr>
          <p:nvPr/>
        </p:nvPicPr>
        <p:blipFill rotWithShape="1">
          <a:blip r:embed="rId7"/>
          <a:srcRect l="6027" t="13413" r="8088" b="16245"/>
          <a:stretch/>
        </p:blipFill>
        <p:spPr>
          <a:xfrm rot="5400000">
            <a:off x="5479898" y="2115124"/>
            <a:ext cx="3264121" cy="3679746"/>
          </a:xfrm>
          <a:prstGeom prst="rect">
            <a:avLst/>
          </a:prstGeom>
          <a:ln w="50800">
            <a:solidFill>
              <a:schemeClr val="tx1"/>
            </a:solidFill>
          </a:ln>
        </p:spPr>
      </p:pic>
      <p:pic>
        <p:nvPicPr>
          <p:cNvPr id="18" name="Content Placeholder 1">
            <a:extLst>
              <a:ext uri="{FF2B5EF4-FFF2-40B4-BE49-F238E27FC236}">
                <a16:creationId xmlns:a16="http://schemas.microsoft.com/office/drawing/2014/main" id="{8C83890C-040E-814E-987C-C137F7615E9A}"/>
              </a:ext>
            </a:extLst>
          </p:cNvPr>
          <p:cNvPicPr>
            <a:picLocks noChangeAspect="1"/>
          </p:cNvPicPr>
          <p:nvPr/>
        </p:nvPicPr>
        <p:blipFill>
          <a:blip r:embed="rId8">
            <a:extLst>
              <a:ext uri="{28A0092B-C50C-407E-A947-70E740481C1C}">
                <a14:useLocalDpi xmlns:a14="http://schemas.microsoft.com/office/drawing/2010/main" val="0"/>
              </a:ext>
            </a:extLst>
          </a:blip>
          <a:srcRect l="4019" t="11743" r="7970" b="18991"/>
          <a:stretch>
            <a:fillRect/>
          </a:stretch>
        </p:blipFill>
        <p:spPr>
          <a:xfrm>
            <a:off x="149761" y="1938145"/>
            <a:ext cx="4987016" cy="4236490"/>
          </a:xfrm>
          <a:prstGeom prst="rect">
            <a:avLst/>
          </a:prstGeom>
          <a:solidFill>
            <a:schemeClr val="bg1"/>
          </a:solidFill>
          <a:ln w="50800">
            <a:solidFill>
              <a:srgbClr val="C00000"/>
            </a:solidFill>
            <a:miter lim="800000"/>
            <a:headEnd/>
            <a:tailEnd/>
          </a:ln>
        </p:spPr>
      </p:pic>
    </p:spTree>
    <p:extLst>
      <p:ext uri="{BB962C8B-B14F-4D97-AF65-F5344CB8AC3E}">
        <p14:creationId xmlns:p14="http://schemas.microsoft.com/office/powerpoint/2010/main" val="89600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4294967295"/>
          </p:nvPr>
        </p:nvSpPr>
        <p:spPr>
          <a:xfrm>
            <a:off x="304800" y="1744663"/>
            <a:ext cx="7543800" cy="4148137"/>
          </a:xfrm>
        </p:spPr>
        <p:txBody>
          <a:bodyPr>
            <a:normAutofit fontScale="92500"/>
          </a:bodyPr>
          <a:lstStyle/>
          <a:p>
            <a:r>
              <a:rPr lang="en-US" sz="2600" b="1" dirty="0">
                <a:solidFill>
                  <a:schemeClr val="tx1"/>
                </a:solidFill>
              </a:rPr>
              <a:t>How did we meet today’s objective of using the Constructive Conversation Skill of FORTIFY?</a:t>
            </a:r>
          </a:p>
          <a:p>
            <a:endParaRPr lang="en-US"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your think time?</a:t>
            </a:r>
          </a:p>
          <a:p>
            <a:pPr lvl="2">
              <a:buFont typeface="Wingdings" pitchFamily="2" charset="2"/>
              <a:buChar char="§"/>
            </a:pPr>
            <a:r>
              <a:rPr lang="en-US" sz="2400" dirty="0">
                <a:solidFill>
                  <a:schemeClr val="tx1"/>
                </a:solidFill>
              </a:rPr>
              <a:t>Use the language of the skill</a:t>
            </a:r>
          </a:p>
          <a:p>
            <a:pPr marL="201168" lvl="1" indent="0">
              <a:buNone/>
            </a:pPr>
            <a:endParaRPr lang="en-US" sz="2400" b="1" dirty="0">
              <a:solidFill>
                <a:schemeClr val="tx1"/>
              </a:solidFill>
            </a:endParaRPr>
          </a:p>
          <a:p>
            <a:pPr marL="201168" lvl="1" indent="0">
              <a:buNone/>
            </a:pPr>
            <a:r>
              <a:rPr lang="en-US" sz="24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19296" y="2763451"/>
            <a:ext cx="1850600" cy="1544521"/>
          </a:xfrm>
          <a:prstGeom prst="rect">
            <a:avLst/>
          </a:prstGeom>
          <a:effectLst>
            <a:glow rad="139700">
              <a:schemeClr val="accent1">
                <a:lumMod val="40000"/>
                <a:lumOff val="60000"/>
                <a:alpha val="40000"/>
              </a:schemeClr>
            </a:glo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12609" y="2786427"/>
            <a:ext cx="1833153" cy="1498567"/>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93442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FORTIFY</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1</a:t>
            </a:r>
            <a:r>
              <a:rPr lang="en-US" sz="4800" baseline="30000" dirty="0">
                <a:solidFill>
                  <a:schemeClr val="tx1"/>
                </a:solidFill>
              </a:rPr>
              <a:t>st</a:t>
            </a:r>
            <a:r>
              <a:rPr lang="en-US" sz="4800" dirty="0">
                <a:solidFill>
                  <a:schemeClr val="tx1"/>
                </a:solidFill>
              </a:rPr>
              <a:t> Grade</a:t>
            </a:r>
          </a:p>
          <a:p>
            <a:r>
              <a:rPr lang="en-US" sz="4800" dirty="0">
                <a:solidFill>
                  <a:schemeClr val="tx1"/>
                </a:solidFill>
              </a:rPr>
              <a:t>Lesson 9</a:t>
            </a:r>
          </a:p>
        </p:txBody>
      </p:sp>
    </p:spTree>
    <p:extLst>
      <p:ext uri="{BB962C8B-B14F-4D97-AF65-F5344CB8AC3E}">
        <p14:creationId xmlns:p14="http://schemas.microsoft.com/office/powerpoint/2010/main" val="22148517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a:xfrm>
            <a:off x="822959" y="1845734"/>
            <a:ext cx="7813041" cy="4023360"/>
          </a:xfrm>
        </p:spPr>
        <p:txBody>
          <a:bodyPr>
            <a:normAutofit/>
          </a:bodyPr>
          <a:lstStyle/>
          <a:p>
            <a:pPr>
              <a:lnSpc>
                <a:spcPct val="150000"/>
              </a:lnSpc>
            </a:pPr>
            <a:r>
              <a:rPr lang="en-US" sz="2800" dirty="0">
                <a:solidFill>
                  <a:schemeClr val="tx1"/>
                </a:solidFill>
              </a:rPr>
              <a:t>Students will be able to revise a </a:t>
            </a:r>
            <a:r>
              <a:rPr lang="en-US" sz="2800" b="1" dirty="0">
                <a:solidFill>
                  <a:schemeClr val="tx1"/>
                </a:solidFill>
              </a:rPr>
              <a:t>Non-Model </a:t>
            </a:r>
            <a:r>
              <a:rPr lang="en-US" sz="2800" dirty="0">
                <a:solidFill>
                  <a:schemeClr val="tx1"/>
                </a:solidFill>
              </a:rPr>
              <a:t>Conversation for the Constructive Conversation Skill- FORTIFY in a whole group setting and with a triad. </a:t>
            </a:r>
          </a:p>
        </p:txBody>
      </p:sp>
      <p:pic>
        <p:nvPicPr>
          <p:cNvPr id="4" name="image21.png">
            <a:extLst>
              <a:ext uri="{FF2B5EF4-FFF2-40B4-BE49-F238E27FC236}">
                <a16:creationId xmlns:a16="http://schemas.microsoft.com/office/drawing/2014/main" id="{1676D893-AB92-B74A-AF63-AD073D0F6FD3}"/>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1865102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FORTIFY</a:t>
            </a:r>
            <a:r>
              <a:rPr lang="en-US" sz="2800" dirty="0">
                <a:solidFill>
                  <a:schemeClr val="tx1"/>
                </a:solidFill>
              </a:rPr>
              <a:t>, by taking turns, sharing ideas and making ideas clearer with a partner based on a visual text.</a:t>
            </a:r>
          </a:p>
        </p:txBody>
      </p:sp>
      <p:pic>
        <p:nvPicPr>
          <p:cNvPr id="4" name="image21.png">
            <a:extLst>
              <a:ext uri="{FF2B5EF4-FFF2-40B4-BE49-F238E27FC236}">
                <a16:creationId xmlns:a16="http://schemas.microsoft.com/office/drawing/2014/main" id="{D831619E-E8D6-4A47-B758-BAA09E782D73}"/>
              </a:ext>
            </a:extLst>
          </p:cNvPr>
          <p:cNvPicPr/>
          <p:nvPr/>
        </p:nvPicPr>
        <p:blipFill>
          <a:blip r:embed="rId3"/>
          <a:srcRect/>
          <a:stretch>
            <a:fillRect/>
          </a:stretch>
        </p:blipFill>
        <p:spPr>
          <a:xfrm>
            <a:off x="5316953" y="286604"/>
            <a:ext cx="3004087" cy="1137750"/>
          </a:xfrm>
          <a:prstGeom prst="rect">
            <a:avLst/>
          </a:prstGeom>
          <a:ln/>
        </p:spPr>
      </p:pic>
    </p:spTree>
    <p:extLst>
      <p:ext uri="{BB962C8B-B14F-4D97-AF65-F5344CB8AC3E}">
        <p14:creationId xmlns:p14="http://schemas.microsoft.com/office/powerpoint/2010/main" val="30012461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901" y="204300"/>
            <a:ext cx="4627300" cy="6039962"/>
          </a:xfrm>
          <a:prstGeom prst="rect">
            <a:avLst/>
          </a:prstGeom>
        </p:spPr>
      </p:pic>
      <p:sp>
        <p:nvSpPr>
          <p:cNvPr id="7" name="Rectangle 6"/>
          <p:cNvSpPr/>
          <p:nvPr/>
        </p:nvSpPr>
        <p:spPr>
          <a:xfrm>
            <a:off x="4710724" y="951524"/>
            <a:ext cx="1971430" cy="1674445"/>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37751" y="2811584"/>
            <a:ext cx="2034249" cy="157284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50122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49FCFAD4-CDA1-3147-9350-92364C8EA1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885857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b="1" dirty="0">
                <a:solidFill>
                  <a:schemeClr val="tx1"/>
                </a:solidFill>
              </a:rPr>
              <a:t>Hand Gesture and Phrase- FORTIFY</a:t>
            </a:r>
          </a:p>
        </p:txBody>
      </p:sp>
      <p:sp>
        <p:nvSpPr>
          <p:cNvPr id="3" name="TextBox 2"/>
          <p:cNvSpPr txBox="1"/>
          <p:nvPr/>
        </p:nvSpPr>
        <p:spPr>
          <a:xfrm>
            <a:off x="4594860" y="1658871"/>
            <a:ext cx="4114800" cy="1754326"/>
          </a:xfrm>
          <a:prstGeom prst="rect">
            <a:avLst/>
          </a:prstGeom>
          <a:noFill/>
        </p:spPr>
        <p:txBody>
          <a:bodyPr wrap="square" rtlCol="0">
            <a:spAutoFit/>
          </a:bodyPr>
          <a:lstStyle/>
          <a:p>
            <a:pPr algn="ctr"/>
            <a:r>
              <a:rPr lang="en-US" sz="5400" b="1" dirty="0">
                <a:cs typeface="Arial"/>
              </a:rPr>
              <a:t>Supporting Our Ideas</a:t>
            </a:r>
          </a:p>
        </p:txBody>
      </p:sp>
      <p:pic>
        <p:nvPicPr>
          <p:cNvPr id="6" name="Picture 5" descr="picture 2015-08-03 at 3.52.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840" y="3309080"/>
            <a:ext cx="2456840" cy="2952768"/>
          </a:xfrm>
          <a:prstGeom prst="rect">
            <a:avLst/>
          </a:prstGeom>
        </p:spPr>
      </p:pic>
      <p:pic>
        <p:nvPicPr>
          <p:cNvPr id="8" name="Picture 7" descr="Screen Shot 2016-03-16 at 2.54.01 PM.png">
            <a:extLst>
              <a:ext uri="{FF2B5EF4-FFF2-40B4-BE49-F238E27FC236}">
                <a16:creationId xmlns:a16="http://schemas.microsoft.com/office/drawing/2014/main" id="{F4A8D01F-EFD1-244C-988F-1A7215DFA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09329DF-29AE-CB4B-A927-B3FF94F9D4E7}"/>
              </a:ext>
            </a:extLst>
          </p:cNvPr>
          <p:cNvSpPr/>
          <p:nvPr/>
        </p:nvSpPr>
        <p:spPr>
          <a:xfrm>
            <a:off x="1126832" y="4098496"/>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161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71525" y="39687"/>
            <a:ext cx="7543800" cy="855662"/>
          </a:xfrm>
        </p:spPr>
        <p:txBody>
          <a:bodyPr/>
          <a:lstStyle/>
          <a:p>
            <a:pPr algn="ctr"/>
            <a:r>
              <a:rPr lang="en-US" b="1" dirty="0">
                <a:solidFill>
                  <a:schemeClr val="tx1"/>
                </a:solidFill>
              </a:rPr>
              <a:t>Prompt and Response Starters</a:t>
            </a:r>
          </a:p>
        </p:txBody>
      </p:sp>
      <p:sp>
        <p:nvSpPr>
          <p:cNvPr id="6" name="Content Placeholder 2">
            <a:extLst>
              <a:ext uri="{FF2B5EF4-FFF2-40B4-BE49-F238E27FC236}">
                <a16:creationId xmlns:a16="http://schemas.microsoft.com/office/drawing/2014/main" id="{6D8BF879-1EED-2345-B0EA-49002073E89D}"/>
              </a:ext>
            </a:extLst>
          </p:cNvPr>
          <p:cNvSpPr txBox="1">
            <a:spLocks/>
          </p:cNvSpPr>
          <p:nvPr/>
        </p:nvSpPr>
        <p:spPr>
          <a:xfrm>
            <a:off x="342900" y="1114424"/>
            <a:ext cx="4140200" cy="5061857"/>
          </a:xfrm>
          <a:prstGeom prst="rect">
            <a:avLst/>
          </a:prstGeom>
        </p:spPr>
        <p:style>
          <a:lnRef idx="2">
            <a:schemeClr val="dk1"/>
          </a:lnRef>
          <a:fillRef idx="1">
            <a:schemeClr val="lt1"/>
          </a:fillRef>
          <a:effectRef idx="0">
            <a:schemeClr val="dk1"/>
          </a:effectRef>
          <a:fontRef idx="minor">
            <a:schemeClr val="dk1"/>
          </a:fontRef>
        </p:style>
        <p:txBody>
          <a:bodyPr>
            <a:noAutofit/>
          </a:bodyPr>
          <a:lst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dk1"/>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dk1"/>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dk1"/>
                </a:solidFill>
                <a:latin typeface="+mn-lt"/>
                <a:ea typeface="+mn-ea"/>
                <a:cs typeface="+mn-cs"/>
              </a:defRPr>
            </a:lvl9pPr>
          </a:lstStyle>
          <a:p>
            <a:pPr marL="0" indent="0">
              <a:buFont typeface="Calibri" panose="020F0502020204030204" pitchFamily="34" charset="0"/>
              <a:buNone/>
            </a:pPr>
            <a:r>
              <a:rPr lang="en-US" sz="3500" b="1">
                <a:latin typeface="Calibri"/>
                <a:cs typeface="Calibri"/>
              </a:rPr>
              <a:t>Prompt Starters: </a:t>
            </a:r>
            <a:r>
              <a:rPr lang="en-US" sz="3500">
                <a:latin typeface="Calibri"/>
                <a:cs typeface="Calibri"/>
              </a:rPr>
              <a:t>	</a:t>
            </a:r>
          </a:p>
          <a:p>
            <a:r>
              <a:rPr lang="en-US" sz="2800">
                <a:latin typeface="Calibri"/>
                <a:cs typeface="Calibri"/>
              </a:rPr>
              <a:t>How do you know…?</a:t>
            </a:r>
          </a:p>
          <a:p>
            <a:endParaRPr lang="en-US" sz="2800">
              <a:latin typeface="Calibri"/>
              <a:cs typeface="Calibri"/>
            </a:endParaRPr>
          </a:p>
          <a:p>
            <a:r>
              <a:rPr lang="en-US" sz="2800">
                <a:latin typeface="Calibri"/>
                <a:cs typeface="Calibri"/>
              </a:rPr>
              <a:t>What is happening…?</a:t>
            </a:r>
          </a:p>
          <a:p>
            <a:endParaRPr lang="en-US" sz="2800">
              <a:latin typeface="Calibri"/>
              <a:cs typeface="Calibri"/>
            </a:endParaRPr>
          </a:p>
          <a:p>
            <a:r>
              <a:rPr lang="en-US" sz="2800">
                <a:latin typeface="Calibri"/>
                <a:cs typeface="Calibri"/>
              </a:rPr>
              <a:t>Where did you get that information?</a:t>
            </a:r>
          </a:p>
          <a:p>
            <a:endParaRPr lang="en-US" sz="2800">
              <a:latin typeface="Calibri"/>
              <a:cs typeface="Calibri"/>
            </a:endParaRPr>
          </a:p>
          <a:p>
            <a:r>
              <a:rPr lang="en-US" sz="2800">
                <a:latin typeface="Calibri"/>
                <a:cs typeface="Calibri"/>
              </a:rPr>
              <a:t>Show me in the text where…</a:t>
            </a:r>
          </a:p>
          <a:p>
            <a:pPr marL="0" indent="0">
              <a:buFont typeface="Calibri" panose="020F0502020204030204" pitchFamily="34" charset="0"/>
              <a:buNone/>
            </a:pPr>
            <a:r>
              <a:rPr lang="en-US" sz="3600">
                <a:latin typeface="Calibri"/>
                <a:cs typeface="Calibri"/>
              </a:rPr>
              <a:t>	</a:t>
            </a:r>
            <a:endParaRPr lang="en-US" sz="3600" dirty="0">
              <a:latin typeface="Calibri"/>
              <a:cs typeface="Calibri"/>
            </a:endParaRPr>
          </a:p>
        </p:txBody>
      </p:sp>
      <p:sp>
        <p:nvSpPr>
          <p:cNvPr id="7" name="Content Placeholder 2">
            <a:extLst>
              <a:ext uri="{FF2B5EF4-FFF2-40B4-BE49-F238E27FC236}">
                <a16:creationId xmlns:a16="http://schemas.microsoft.com/office/drawing/2014/main" id="{B9C7AEC5-16A0-6447-91AD-0404F8DC8814}"/>
              </a:ext>
            </a:extLst>
          </p:cNvPr>
          <p:cNvSpPr txBox="1">
            <a:spLocks/>
          </p:cNvSpPr>
          <p:nvPr/>
        </p:nvSpPr>
        <p:spPr>
          <a:xfrm>
            <a:off x="4718957" y="1139825"/>
            <a:ext cx="4082143" cy="5036456"/>
          </a:xfrm>
          <a:prstGeom prst="rect">
            <a:avLst/>
          </a:prstGeom>
        </p:spPr>
        <p:style>
          <a:lnRef idx="2">
            <a:schemeClr val="dk1"/>
          </a:lnRef>
          <a:fillRef idx="1">
            <a:schemeClr val="lt1"/>
          </a:fillRef>
          <a:effectRef idx="0">
            <a:schemeClr val="dk1"/>
          </a:effectRef>
          <a:fontRef idx="minor">
            <a:schemeClr val="dk1"/>
          </a:fontRef>
        </p:style>
        <p:txBody>
          <a:bodyPr vert="horz" lIns="91440" tIns="45720" rIns="91440" bIns="45720" rtlCol="0">
            <a:normAutofit/>
          </a:bodyPr>
          <a:lst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a:lstStyle>
          <a:p>
            <a:pPr marL="0" indent="0">
              <a:buNone/>
            </a:pPr>
            <a:r>
              <a:rPr lang="en-US" sz="3500" b="1" dirty="0">
                <a:latin typeface="Calibri"/>
                <a:cs typeface="Calibri"/>
              </a:rPr>
              <a:t>Response Starters: </a:t>
            </a:r>
            <a:endParaRPr lang="en-US" sz="2800" dirty="0">
              <a:latin typeface="Calibri"/>
              <a:cs typeface="Calibri"/>
            </a:endParaRPr>
          </a:p>
          <a:p>
            <a:r>
              <a:rPr lang="en-US" sz="2800" dirty="0">
                <a:latin typeface="Calibri"/>
                <a:cs typeface="Calibri"/>
              </a:rPr>
              <a:t>I know because…</a:t>
            </a:r>
          </a:p>
          <a:p>
            <a:endParaRPr lang="en-US" sz="2800" dirty="0">
              <a:latin typeface="Calibri"/>
              <a:cs typeface="Calibri"/>
            </a:endParaRPr>
          </a:p>
          <a:p>
            <a:r>
              <a:rPr lang="en-US" sz="2800" dirty="0">
                <a:latin typeface="Calibri"/>
                <a:cs typeface="Calibri"/>
              </a:rPr>
              <a:t>I think ____, so____...</a:t>
            </a:r>
          </a:p>
          <a:p>
            <a:endParaRPr lang="en-US" sz="2800" dirty="0">
              <a:latin typeface="Calibri"/>
              <a:cs typeface="Calibri"/>
            </a:endParaRPr>
          </a:p>
          <a:p>
            <a:r>
              <a:rPr lang="en-US" sz="2800" dirty="0">
                <a:latin typeface="Calibri"/>
                <a:cs typeface="Calibri"/>
              </a:rPr>
              <a:t>I have seen this in…</a:t>
            </a:r>
          </a:p>
          <a:p>
            <a:endParaRPr lang="en-US" sz="2800" dirty="0">
              <a:latin typeface="Calibri"/>
              <a:cs typeface="Calibri"/>
            </a:endParaRPr>
          </a:p>
          <a:p>
            <a:endParaRPr lang="en-US" sz="2800" dirty="0">
              <a:latin typeface="Calibri"/>
              <a:cs typeface="Calibri"/>
            </a:endParaRPr>
          </a:p>
          <a:p>
            <a:r>
              <a:rPr lang="en-US" sz="2800" dirty="0">
                <a:latin typeface="Calibri"/>
                <a:cs typeface="Calibri"/>
              </a:rPr>
              <a:t>In the text…</a:t>
            </a:r>
          </a:p>
        </p:txBody>
      </p:sp>
    </p:spTree>
    <p:extLst>
      <p:ext uri="{BB962C8B-B14F-4D97-AF65-F5344CB8AC3E}">
        <p14:creationId xmlns:p14="http://schemas.microsoft.com/office/powerpoint/2010/main" val="863408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7A7320A6-5692-E241-A322-46D7081CE51B}"/>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182689" y="306388"/>
            <a:ext cx="6818311" cy="5804459"/>
          </a:xfrm>
          <a:prstGeom prst="rect">
            <a:avLst/>
          </a:prstGeom>
          <a:ln w="50800">
            <a:solidFill>
              <a:srgbClr val="C00000"/>
            </a:solidFill>
            <a:miter lim="800000"/>
            <a:headEnd/>
            <a:tailEnd/>
          </a:ln>
        </p:spPr>
      </p:pic>
    </p:spTree>
    <p:extLst>
      <p:ext uri="{BB962C8B-B14F-4D97-AF65-F5344CB8AC3E}">
        <p14:creationId xmlns:p14="http://schemas.microsoft.com/office/powerpoint/2010/main" val="35867979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0" y="2941055"/>
            <a:ext cx="3014663" cy="2877711"/>
          </a:xfrm>
          <a:prstGeom prst="rect">
            <a:avLst/>
          </a:prstGeom>
        </p:spPr>
        <p:txBody>
          <a:bodyPr wrap="square">
            <a:spAutoFit/>
          </a:bodyPr>
          <a:lstStyle/>
          <a:p>
            <a:r>
              <a:rPr lang="en-US" sz="3200" b="1" dirty="0"/>
              <a:t>Prompt: </a:t>
            </a:r>
          </a:p>
          <a:p>
            <a:pPr algn="ctr"/>
            <a:r>
              <a:rPr lang="en-US" sz="28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6576"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a:extLst>
              <a:ext uri="{FF2B5EF4-FFF2-40B4-BE49-F238E27FC236}">
                <a16:creationId xmlns:a16="http://schemas.microsoft.com/office/drawing/2014/main" id="{59A627F0-15E2-C34F-AFB5-BAE41A44F608}"/>
              </a:ext>
            </a:extLst>
          </p:cNvPr>
          <p:cNvPicPr>
            <a:picLocks noChangeAspect="1"/>
          </p:cNvPicPr>
          <p:nvPr/>
        </p:nvPicPr>
        <p:blipFill>
          <a:blip r:embed="rId4"/>
          <a:stretch>
            <a:fillRect/>
          </a:stretch>
        </p:blipFill>
        <p:spPr>
          <a:xfrm>
            <a:off x="3014662" y="1328737"/>
            <a:ext cx="5915025" cy="4033244"/>
          </a:xfrm>
          <a:prstGeom prst="rect">
            <a:avLst/>
          </a:prstGeom>
          <a:ln w="50800">
            <a:solidFill>
              <a:schemeClr val="tx1"/>
            </a:solidFill>
          </a:ln>
        </p:spPr>
      </p:pic>
    </p:spTree>
    <p:extLst>
      <p:ext uri="{BB962C8B-B14F-4D97-AF65-F5344CB8AC3E}">
        <p14:creationId xmlns:p14="http://schemas.microsoft.com/office/powerpoint/2010/main" val="4295928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0260" y="931156"/>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267" y="2039152"/>
            <a:ext cx="1445364" cy="1648785"/>
          </a:xfrm>
          <a:prstGeom prst="rect">
            <a:avLst/>
          </a:prstGeom>
        </p:spPr>
      </p:pic>
      <p:sp>
        <p:nvSpPr>
          <p:cNvPr id="8" name="Rectangle 7"/>
          <p:cNvSpPr/>
          <p:nvPr/>
        </p:nvSpPr>
        <p:spPr>
          <a:xfrm>
            <a:off x="327992" y="3687937"/>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10" name="Picture 9">
            <a:extLst>
              <a:ext uri="{FF2B5EF4-FFF2-40B4-BE49-F238E27FC236}">
                <a16:creationId xmlns:a16="http://schemas.microsoft.com/office/drawing/2014/main" id="{F771361F-4D0B-D04E-8CD2-ABA949D935FA}"/>
              </a:ext>
            </a:extLst>
          </p:cNvPr>
          <p:cNvPicPr>
            <a:picLocks noChangeAspect="1"/>
          </p:cNvPicPr>
          <p:nvPr/>
        </p:nvPicPr>
        <p:blipFill>
          <a:blip r:embed="rId6"/>
          <a:stretch>
            <a:fillRect/>
          </a:stretch>
        </p:blipFill>
        <p:spPr>
          <a:xfrm>
            <a:off x="3443004" y="1557337"/>
            <a:ext cx="5349152" cy="3647396"/>
          </a:xfrm>
          <a:prstGeom prst="rect">
            <a:avLst/>
          </a:prstGeom>
          <a:ln w="50800">
            <a:solidFill>
              <a:schemeClr val="tx1"/>
            </a:solidFill>
          </a:ln>
        </p:spPr>
      </p:pic>
      <p:pic>
        <p:nvPicPr>
          <p:cNvPr id="7" name="Online Media 1" descr="Recorded Sound">
            <a:hlinkClick r:id="" action="ppaction://media"/>
            <a:extLst>
              <a:ext uri="{FF2B5EF4-FFF2-40B4-BE49-F238E27FC236}">
                <a16:creationId xmlns:a16="http://schemas.microsoft.com/office/drawing/2014/main" id="{4B7A987C-EA0A-5746-88B0-00626E47D45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32700" y="228600"/>
            <a:ext cx="812800" cy="812800"/>
          </a:xfrm>
          <a:prstGeom prst="rect">
            <a:avLst/>
          </a:prstGeom>
          <a:ln>
            <a:solidFill>
              <a:schemeClr val="accent1"/>
            </a:solidFill>
          </a:ln>
        </p:spPr>
      </p:pic>
    </p:spTree>
    <p:extLst>
      <p:ext uri="{BB962C8B-B14F-4D97-AF65-F5344CB8AC3E}">
        <p14:creationId xmlns:p14="http://schemas.microsoft.com/office/powerpoint/2010/main" val="36848476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666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6093976"/>
          </a:xfrm>
          <a:prstGeom prst="rect">
            <a:avLst/>
          </a:prstGeom>
          <a:noFill/>
        </p:spPr>
        <p:txBody>
          <a:bodyPr wrap="square" rtlCol="0">
            <a:spAutoFit/>
          </a:bodyPr>
          <a:lstStyle/>
          <a:p>
            <a:r>
              <a:rPr lang="en-US" sz="1500" b="1" dirty="0"/>
              <a:t>Partner A: </a:t>
            </a:r>
            <a:r>
              <a:rPr lang="en-US" sz="1500" dirty="0"/>
              <a:t>I think what is happening is that people are dancing to music. What is happening in the visual text? </a:t>
            </a:r>
          </a:p>
          <a:p>
            <a:endParaRPr lang="en-US" sz="1500" dirty="0"/>
          </a:p>
          <a:p>
            <a:r>
              <a:rPr lang="en-US" sz="1500" b="1" dirty="0"/>
              <a:t>Partner A: </a:t>
            </a:r>
            <a:r>
              <a:rPr lang="en-US" sz="1500" dirty="0"/>
              <a:t>I notice a big black machine in the background. Kids are forming a line behind the two men. They are all holding each other at the waist. What evidence can you use to support your claim? </a:t>
            </a:r>
          </a:p>
          <a:p>
            <a:endParaRPr lang="en-US" sz="1500" b="1" dirty="0"/>
          </a:p>
          <a:p>
            <a:endParaRPr lang="en-US" sz="1500" b="1" dirty="0"/>
          </a:p>
          <a:p>
            <a:r>
              <a:rPr lang="en-US" sz="1500" b="1" dirty="0"/>
              <a:t>Partner A: </a:t>
            </a:r>
            <a:r>
              <a:rPr lang="en-US" sz="1500" dirty="0"/>
              <a:t>The man in the yellow suit is in front of the line. Children are </a:t>
            </a:r>
            <a:r>
              <a:rPr lang="en-US" sz="1500" b="1" dirty="0"/>
              <a:t> </a:t>
            </a:r>
            <a:r>
              <a:rPr lang="en-US" sz="1500" dirty="0"/>
              <a:t>following behind him and the man dressed in a Santa suit. I think they are forming a Conga line to dance. What can you add to your</a:t>
            </a:r>
            <a:br>
              <a:rPr lang="en-US" sz="1500" dirty="0"/>
            </a:br>
            <a:r>
              <a:rPr lang="en-US" sz="1500" dirty="0"/>
              <a:t>claim? </a:t>
            </a:r>
          </a:p>
          <a:p>
            <a:endParaRPr lang="en-US" sz="1500" dirty="0"/>
          </a:p>
          <a:p>
            <a:r>
              <a:rPr lang="en-US" sz="1500" b="1" dirty="0"/>
              <a:t>Partner A: </a:t>
            </a:r>
            <a:r>
              <a:rPr lang="en-US" sz="1500" dirty="0"/>
              <a:t>I think what is happening is that the two men are starting a conga line so children can dance. Now what do you think is happening in the visual text? </a:t>
            </a:r>
          </a:p>
          <a:p>
            <a:endParaRPr lang="en-US" sz="1500" dirty="0"/>
          </a:p>
        </p:txBody>
      </p:sp>
      <p:sp>
        <p:nvSpPr>
          <p:cNvPr id="5" name="TextBox 4"/>
          <p:cNvSpPr txBox="1"/>
          <p:nvPr/>
        </p:nvSpPr>
        <p:spPr>
          <a:xfrm>
            <a:off x="4591715" y="1052160"/>
            <a:ext cx="3619308" cy="6093976"/>
          </a:xfrm>
          <a:prstGeom prst="rect">
            <a:avLst/>
          </a:prstGeom>
          <a:noFill/>
        </p:spPr>
        <p:txBody>
          <a:bodyPr wrap="square" rtlCol="0">
            <a:spAutoFit/>
          </a:bodyPr>
          <a:lstStyle/>
          <a:p>
            <a:r>
              <a:rPr lang="en-US" sz="1500" b="1" dirty="0"/>
              <a:t>Partner B: </a:t>
            </a:r>
            <a:r>
              <a:rPr lang="en-US" sz="1500" dirty="0"/>
              <a:t>I think what is happening is that people are celebrating Christmas. What can you add to your claim? </a:t>
            </a:r>
          </a:p>
          <a:p>
            <a:endParaRPr lang="en-US" sz="1500" dirty="0"/>
          </a:p>
          <a:p>
            <a:r>
              <a:rPr lang="en-US" sz="1500" b="1" dirty="0"/>
              <a:t>Partner B: </a:t>
            </a:r>
            <a:r>
              <a:rPr lang="en-US" sz="1500" dirty="0"/>
              <a:t>I notice a woman dressed as an elf. A man is dressed in a Santa</a:t>
            </a:r>
            <a:r>
              <a:rPr lang="en-US" sz="1500" b="1" dirty="0"/>
              <a:t> </a:t>
            </a:r>
            <a:r>
              <a:rPr lang="en-US" sz="1500" dirty="0"/>
              <a:t>costume. He is carrying a bell. There is a stuffed reindeer peaking from behind the man wearing the Santa’s suit. I think they are celebrating Christmas on the playground. What can you add to your claim? </a:t>
            </a:r>
          </a:p>
          <a:p>
            <a:endParaRPr lang="en-US" sz="1500" dirty="0"/>
          </a:p>
          <a:p>
            <a:r>
              <a:rPr lang="en-US" sz="1500" b="1" dirty="0"/>
              <a:t>Partner B: </a:t>
            </a:r>
            <a:r>
              <a:rPr lang="en-US" sz="1500" dirty="0"/>
              <a:t>I notice the woman wearing the elf suit is talking to parents.</a:t>
            </a:r>
            <a:r>
              <a:rPr lang="en-US" sz="1500" b="1" dirty="0"/>
              <a:t>  </a:t>
            </a:r>
            <a:r>
              <a:rPr lang="en-US" sz="1500" dirty="0"/>
              <a:t>Children are standing around looking at the children forming a conga line. I think they are going to have a dance to celebrate. What else can you add to support your claim? </a:t>
            </a:r>
          </a:p>
          <a:p>
            <a:endParaRPr lang="en-US" sz="1500" dirty="0"/>
          </a:p>
          <a:p>
            <a:r>
              <a:rPr lang="en-US" sz="1500" b="1" dirty="0"/>
              <a:t>Partner B</a:t>
            </a:r>
            <a:r>
              <a:rPr lang="en-US" sz="1500" dirty="0"/>
              <a:t>: I think what is happening is that the school community is celebrating Christmas celebration with music and dancing.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68567" y="1060413"/>
            <a:ext cx="0" cy="51413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82560" y="-167407"/>
            <a:ext cx="8229600" cy="1001712"/>
          </a:xfrm>
        </p:spPr>
        <p:txBody>
          <a:bodyPr>
            <a:normAutofit/>
          </a:bodyPr>
          <a:lstStyle/>
          <a:p>
            <a:pPr algn="ctr"/>
            <a:r>
              <a:rPr lang="en-US" sz="2800" b="1" u="sng" dirty="0">
                <a:solidFill>
                  <a:schemeClr val="tx1"/>
                </a:solidFill>
              </a:rPr>
              <a:t>What makes this a model conversation?</a:t>
            </a:r>
            <a:endParaRPr lang="en-US" sz="2800" b="1" dirty="0">
              <a:solidFill>
                <a:schemeClr val="tx1"/>
              </a:solidFill>
            </a:endParaRP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885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7612" y="3864848"/>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7612" y="5256046"/>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9" y="2049868"/>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8" y="3588606"/>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5" y="5153281"/>
            <a:ext cx="1199599" cy="1048469"/>
          </a:xfrm>
          <a:prstGeom prst="rect">
            <a:avLst/>
          </a:prstGeom>
        </p:spPr>
      </p:pic>
    </p:spTree>
    <p:extLst>
      <p:ext uri="{BB962C8B-B14F-4D97-AF65-F5344CB8AC3E}">
        <p14:creationId xmlns:p14="http://schemas.microsoft.com/office/powerpoint/2010/main" val="104020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6093976"/>
          </a:xfrm>
          <a:prstGeom prst="rect">
            <a:avLst/>
          </a:prstGeom>
          <a:noFill/>
        </p:spPr>
        <p:txBody>
          <a:bodyPr wrap="square" rtlCol="0">
            <a:spAutoFit/>
          </a:bodyPr>
          <a:lstStyle/>
          <a:p>
            <a:r>
              <a:rPr lang="en-US" sz="1500" b="1" dirty="0"/>
              <a:t>Partner A: </a:t>
            </a:r>
            <a:r>
              <a:rPr lang="en-US" sz="1500" dirty="0"/>
              <a:t>I think what is happening is that people are dancing to music. What is happening in the visual text? </a:t>
            </a:r>
          </a:p>
          <a:p>
            <a:endParaRPr lang="en-US" sz="1500" dirty="0"/>
          </a:p>
          <a:p>
            <a:r>
              <a:rPr lang="en-US" sz="1500" b="1" dirty="0"/>
              <a:t>Partner A: </a:t>
            </a:r>
            <a:r>
              <a:rPr lang="en-US" sz="1500" dirty="0"/>
              <a:t>I notice a big black machine in the background. Kids are forming a line behind the two men. They are all holding each other at the waist. What evidence can you use to support your claim? </a:t>
            </a:r>
          </a:p>
          <a:p>
            <a:endParaRPr lang="en-US" sz="1500" b="1" dirty="0"/>
          </a:p>
          <a:p>
            <a:endParaRPr lang="en-US" sz="1500" b="1" dirty="0"/>
          </a:p>
          <a:p>
            <a:r>
              <a:rPr lang="en-US" sz="1500" b="1" dirty="0"/>
              <a:t>Partner A: </a:t>
            </a:r>
            <a:r>
              <a:rPr lang="en-US" sz="1500" dirty="0"/>
              <a:t>The man in the yellow suit is in front of the line. Children are </a:t>
            </a:r>
            <a:r>
              <a:rPr lang="en-US" sz="1500" b="1" dirty="0"/>
              <a:t> </a:t>
            </a:r>
            <a:r>
              <a:rPr lang="en-US" sz="1500" dirty="0"/>
              <a:t>following behind him and the man dressed in a Santa suit. I think they are forming a Conga line to dance. What can you add to your</a:t>
            </a:r>
            <a:br>
              <a:rPr lang="en-US" sz="1500" dirty="0"/>
            </a:br>
            <a:r>
              <a:rPr lang="en-US" sz="1500" dirty="0"/>
              <a:t>claim? </a:t>
            </a:r>
          </a:p>
          <a:p>
            <a:endParaRPr lang="en-US" sz="1500" dirty="0"/>
          </a:p>
          <a:p>
            <a:r>
              <a:rPr lang="en-US" sz="1500" b="1" dirty="0"/>
              <a:t>Partner A: </a:t>
            </a:r>
            <a:r>
              <a:rPr lang="en-US" sz="1500" dirty="0"/>
              <a:t>I think what is happening is that the two men are starting a conga line so children can dance. Now what do you think is happening in the visual text? </a:t>
            </a:r>
          </a:p>
          <a:p>
            <a:endParaRPr lang="en-US" sz="1500" dirty="0"/>
          </a:p>
        </p:txBody>
      </p:sp>
      <p:sp>
        <p:nvSpPr>
          <p:cNvPr id="5" name="TextBox 4"/>
          <p:cNvSpPr txBox="1"/>
          <p:nvPr/>
        </p:nvSpPr>
        <p:spPr>
          <a:xfrm>
            <a:off x="4591715" y="1052160"/>
            <a:ext cx="3619308" cy="5632311"/>
          </a:xfrm>
          <a:prstGeom prst="rect">
            <a:avLst/>
          </a:prstGeom>
          <a:noFill/>
        </p:spPr>
        <p:txBody>
          <a:bodyPr wrap="square" rtlCol="0">
            <a:spAutoFit/>
          </a:bodyPr>
          <a:lstStyle/>
          <a:p>
            <a:r>
              <a:rPr lang="en-US" sz="1500" b="1" dirty="0"/>
              <a:t>Partner B: </a:t>
            </a:r>
            <a:r>
              <a:rPr lang="en-US" sz="1500" dirty="0"/>
              <a:t>I think what is happening is that people are celebrating Christmas. What can you add to your claim? </a:t>
            </a:r>
          </a:p>
          <a:p>
            <a:endParaRPr lang="en-US" sz="1500" dirty="0"/>
          </a:p>
          <a:p>
            <a:r>
              <a:rPr lang="en-US" sz="1500" b="1" dirty="0"/>
              <a:t>Partner B: </a:t>
            </a:r>
            <a:r>
              <a:rPr lang="en-US" sz="1500" dirty="0"/>
              <a:t>I notice a woman dressed as an elf. A man is dressed in a Santa</a:t>
            </a:r>
            <a:r>
              <a:rPr lang="en-US" sz="1500" b="1" dirty="0"/>
              <a:t> </a:t>
            </a:r>
            <a:r>
              <a:rPr lang="en-US" sz="1500" dirty="0"/>
              <a:t>costume. He is carrying a bell. There is a stuffed reindeer peeking from behind the man wearing the Santa’s suit. I think they are celebrating Christmas on the playground. What can you add to your claim? </a:t>
            </a:r>
          </a:p>
          <a:p>
            <a:endParaRPr lang="en-US" sz="1500" dirty="0"/>
          </a:p>
          <a:p>
            <a:r>
              <a:rPr lang="en-US" sz="1500" b="1" dirty="0"/>
              <a:t>Partner B: </a:t>
            </a:r>
            <a:r>
              <a:rPr lang="en-US" sz="1500" dirty="0"/>
              <a:t>I notice the woman wearing the elf suit is talking to parents.</a:t>
            </a:r>
            <a:r>
              <a:rPr lang="en-US" sz="1500" b="1" dirty="0"/>
              <a:t>  </a:t>
            </a:r>
            <a:r>
              <a:rPr lang="en-US" sz="1500" dirty="0"/>
              <a:t>Children are standing around looking at the children forming a conga line. I think they are going to have a dance to celebrate. What else can you add to support your claim? </a:t>
            </a:r>
          </a:p>
          <a:p>
            <a:endParaRPr lang="en-US" sz="1500" dirty="0"/>
          </a:p>
          <a:p>
            <a:r>
              <a:rPr lang="en-US" sz="1500" b="1" dirty="0"/>
              <a:t>Partner B</a:t>
            </a:r>
            <a:r>
              <a:rPr lang="en-US" sz="1500" dirty="0"/>
              <a:t>: I think what is happening is that the school community is celebrating Christmas celebration with music and dancing.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68567" y="1060413"/>
            <a:ext cx="0" cy="5141337"/>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70875" y="58701"/>
            <a:ext cx="8229600" cy="1001712"/>
          </a:xfrm>
        </p:spPr>
        <p:txBody>
          <a:bodyPr>
            <a:normAutofit/>
          </a:bodyPr>
          <a:lstStyle/>
          <a:p>
            <a:pPr algn="ctr"/>
            <a:r>
              <a:rPr lang="en-US" sz="2800" b="1" u="sng" dirty="0">
                <a:solidFill>
                  <a:schemeClr val="tx1"/>
                </a:solidFill>
              </a:rPr>
              <a:t>Understanding the Skill of FORTIFY</a:t>
            </a:r>
            <a:endParaRPr lang="en-US" sz="2800" b="1" dirty="0">
              <a:solidFill>
                <a:schemeClr val="tx1"/>
              </a:solidFill>
            </a:endParaRP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885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7612" y="3864848"/>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37612" y="5256046"/>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239" y="2049868"/>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8" y="3588606"/>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55" y="5153281"/>
            <a:ext cx="1199599" cy="1048469"/>
          </a:xfrm>
          <a:prstGeom prst="rect">
            <a:avLst/>
          </a:prstGeom>
        </p:spPr>
      </p:pic>
      <p:cxnSp>
        <p:nvCxnSpPr>
          <p:cNvPr id="15" name="Straight Connector 14">
            <a:extLst>
              <a:ext uri="{FF2B5EF4-FFF2-40B4-BE49-F238E27FC236}">
                <a16:creationId xmlns:a16="http://schemas.microsoft.com/office/drawing/2014/main" id="{65C468D7-4E8B-BF48-B685-05EC7AA37B40}"/>
              </a:ext>
            </a:extLst>
          </p:cNvPr>
          <p:cNvCxnSpPr>
            <a:cxnSpLocks/>
          </p:cNvCxnSpPr>
          <p:nvPr/>
        </p:nvCxnSpPr>
        <p:spPr>
          <a:xfrm>
            <a:off x="2263515" y="1314022"/>
            <a:ext cx="209862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E89F0854-8FC5-FD44-A181-AD043797D158}"/>
              </a:ext>
            </a:extLst>
          </p:cNvPr>
          <p:cNvCxnSpPr>
            <a:cxnSpLocks/>
          </p:cNvCxnSpPr>
          <p:nvPr/>
        </p:nvCxnSpPr>
        <p:spPr>
          <a:xfrm>
            <a:off x="1267002" y="1805213"/>
            <a:ext cx="219260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5B7C75B4-7288-E842-8A02-C5A9C492B244}"/>
              </a:ext>
            </a:extLst>
          </p:cNvPr>
          <p:cNvCxnSpPr>
            <a:cxnSpLocks/>
          </p:cNvCxnSpPr>
          <p:nvPr/>
        </p:nvCxnSpPr>
        <p:spPr>
          <a:xfrm>
            <a:off x="5529263" y="1314022"/>
            <a:ext cx="2385544"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85311BDD-BB48-194C-8883-1B1FB94B28C5}"/>
              </a:ext>
            </a:extLst>
          </p:cNvPr>
          <p:cNvCxnSpPr>
            <a:cxnSpLocks/>
          </p:cNvCxnSpPr>
          <p:nvPr/>
        </p:nvCxnSpPr>
        <p:spPr>
          <a:xfrm>
            <a:off x="4709410" y="1766964"/>
            <a:ext cx="158645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672A88E-D32A-F642-9F05-CFB661C1AC22}"/>
              </a:ext>
            </a:extLst>
          </p:cNvPr>
          <p:cNvCxnSpPr>
            <a:cxnSpLocks/>
          </p:cNvCxnSpPr>
          <p:nvPr/>
        </p:nvCxnSpPr>
        <p:spPr>
          <a:xfrm>
            <a:off x="2192895" y="2233478"/>
            <a:ext cx="674557"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D21AEDA0-238B-7049-81D6-0984E150D752}"/>
              </a:ext>
            </a:extLst>
          </p:cNvPr>
          <p:cNvCxnSpPr>
            <a:cxnSpLocks/>
          </p:cNvCxnSpPr>
          <p:nvPr/>
        </p:nvCxnSpPr>
        <p:spPr>
          <a:xfrm>
            <a:off x="2557072" y="2459802"/>
            <a:ext cx="180506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7F7A976-D7FA-E345-892B-95A6120651F6}"/>
              </a:ext>
            </a:extLst>
          </p:cNvPr>
          <p:cNvCxnSpPr>
            <a:cxnSpLocks/>
          </p:cNvCxnSpPr>
          <p:nvPr/>
        </p:nvCxnSpPr>
        <p:spPr>
          <a:xfrm>
            <a:off x="1321633" y="2680625"/>
            <a:ext cx="2920583"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D5FABC4-7B86-CD45-89DA-D64ACAD6BF8D}"/>
              </a:ext>
            </a:extLst>
          </p:cNvPr>
          <p:cNvCxnSpPr>
            <a:cxnSpLocks/>
          </p:cNvCxnSpPr>
          <p:nvPr/>
        </p:nvCxnSpPr>
        <p:spPr>
          <a:xfrm>
            <a:off x="1321633" y="2935458"/>
            <a:ext cx="304050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08DF893-6F27-D54B-97CB-6CCE5B2FA1B9}"/>
              </a:ext>
            </a:extLst>
          </p:cNvPr>
          <p:cNvCxnSpPr>
            <a:cxnSpLocks/>
          </p:cNvCxnSpPr>
          <p:nvPr/>
        </p:nvCxnSpPr>
        <p:spPr>
          <a:xfrm>
            <a:off x="1321633" y="3158513"/>
            <a:ext cx="2579807"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1FE64B0-4AE9-EA46-921B-7CCBF5D9452B}"/>
              </a:ext>
            </a:extLst>
          </p:cNvPr>
          <p:cNvCxnSpPr>
            <a:cxnSpLocks/>
          </p:cNvCxnSpPr>
          <p:nvPr/>
        </p:nvCxnSpPr>
        <p:spPr>
          <a:xfrm>
            <a:off x="5653790" y="2233478"/>
            <a:ext cx="64207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AB70BC96-6631-C646-B70F-8B9D5E7CFCDB}"/>
              </a:ext>
            </a:extLst>
          </p:cNvPr>
          <p:cNvCxnSpPr>
            <a:cxnSpLocks/>
          </p:cNvCxnSpPr>
          <p:nvPr/>
        </p:nvCxnSpPr>
        <p:spPr>
          <a:xfrm>
            <a:off x="6038322" y="2680625"/>
            <a:ext cx="194550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9659CD26-9DB7-1042-BEB1-95C49CBBB8BA}"/>
              </a:ext>
            </a:extLst>
          </p:cNvPr>
          <p:cNvCxnSpPr>
            <a:cxnSpLocks/>
          </p:cNvCxnSpPr>
          <p:nvPr/>
        </p:nvCxnSpPr>
        <p:spPr>
          <a:xfrm>
            <a:off x="4685675" y="2905478"/>
            <a:ext cx="3298156"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1256B1B-81EF-FC44-ACEA-8EC6CD8283AE}"/>
              </a:ext>
            </a:extLst>
          </p:cNvPr>
          <p:cNvCxnSpPr>
            <a:cxnSpLocks/>
          </p:cNvCxnSpPr>
          <p:nvPr/>
        </p:nvCxnSpPr>
        <p:spPr>
          <a:xfrm>
            <a:off x="4685675" y="3143523"/>
            <a:ext cx="916880"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5CA659EB-7DF9-BF41-854C-020C310A223B}"/>
              </a:ext>
            </a:extLst>
          </p:cNvPr>
          <p:cNvCxnSpPr>
            <a:cxnSpLocks/>
          </p:cNvCxnSpPr>
          <p:nvPr/>
        </p:nvCxnSpPr>
        <p:spPr>
          <a:xfrm>
            <a:off x="6957289" y="3367129"/>
            <a:ext cx="1113679"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AD5257E-E577-FD45-A66B-869A2A4DADBE}"/>
              </a:ext>
            </a:extLst>
          </p:cNvPr>
          <p:cNvCxnSpPr>
            <a:cxnSpLocks/>
          </p:cNvCxnSpPr>
          <p:nvPr/>
        </p:nvCxnSpPr>
        <p:spPr>
          <a:xfrm>
            <a:off x="4685675" y="3620375"/>
            <a:ext cx="1379095"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1983418B-13E5-F54E-9445-E5304FBB09AF}"/>
              </a:ext>
            </a:extLst>
          </p:cNvPr>
          <p:cNvCxnSpPr>
            <a:cxnSpLocks/>
          </p:cNvCxnSpPr>
          <p:nvPr/>
        </p:nvCxnSpPr>
        <p:spPr>
          <a:xfrm>
            <a:off x="7315200" y="1553604"/>
            <a:ext cx="668631" cy="0"/>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85068CFE-0647-D247-84E6-4B748243E16F}"/>
              </a:ext>
            </a:extLst>
          </p:cNvPr>
          <p:cNvCxnSpPr>
            <a:cxnSpLocks/>
          </p:cNvCxnSpPr>
          <p:nvPr/>
        </p:nvCxnSpPr>
        <p:spPr>
          <a:xfrm flipV="1">
            <a:off x="4732639" y="1541298"/>
            <a:ext cx="2450033" cy="8405"/>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33FBA0DC-C548-EC44-A05F-E25A48C9CC4C}"/>
              </a:ext>
            </a:extLst>
          </p:cNvPr>
          <p:cNvCxnSpPr>
            <a:cxnSpLocks/>
          </p:cNvCxnSpPr>
          <p:nvPr/>
        </p:nvCxnSpPr>
        <p:spPr>
          <a:xfrm>
            <a:off x="1284094" y="1547312"/>
            <a:ext cx="2495426" cy="23831"/>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383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29"/>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nodeType="clickEffect">
                                  <p:stCondLst>
                                    <p:cond delay="0"/>
                                  </p:stCondLst>
                                  <p:childTnLst>
                                    <p:set>
                                      <p:cBhvr>
                                        <p:cTn id="86" dur="1" fill="hold">
                                          <p:stCondLst>
                                            <p:cond delay="0"/>
                                          </p:stCondLst>
                                        </p:cTn>
                                        <p:tgtEl>
                                          <p:spTgt spid="35"/>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37"/>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4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nodeType="clickEffect">
                                  <p:stCondLst>
                                    <p:cond delay="0"/>
                                  </p:stCondLst>
                                  <p:childTnLst>
                                    <p:set>
                                      <p:cBhvr>
                                        <p:cTn id="98" dur="1" fill="hold">
                                          <p:stCondLst>
                                            <p:cond delay="0"/>
                                          </p:stCondLst>
                                        </p:cTn>
                                        <p:tgtEl>
                                          <p:spTgt spid="42"/>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nodeType="clickEffect">
                                  <p:stCondLst>
                                    <p:cond delay="0"/>
                                  </p:stCondLst>
                                  <p:childTnLst>
                                    <p:set>
                                      <p:cBhvr>
                                        <p:cTn id="102" dur="1" fill="hold">
                                          <p:stCondLst>
                                            <p:cond delay="0"/>
                                          </p:stCondLst>
                                        </p:cTn>
                                        <p:tgtEl>
                                          <p:spTgt spid="4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nodeType="clickEffect">
                                  <p:stCondLst>
                                    <p:cond delay="0"/>
                                  </p:stCondLst>
                                  <p:childTnLst>
                                    <p:set>
                                      <p:cBhvr>
                                        <p:cTn id="106"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D0E588CD-1034-F44F-AC31-4F05DFA5AD35}"/>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182689" y="306388"/>
            <a:ext cx="6818311" cy="5804459"/>
          </a:xfrm>
          <a:prstGeom prst="rect">
            <a:avLst/>
          </a:prstGeom>
          <a:ln w="50800">
            <a:solidFill>
              <a:srgbClr val="C00000"/>
            </a:solidFill>
            <a:miter lim="800000"/>
            <a:headEnd/>
            <a:tailEnd/>
          </a:ln>
        </p:spPr>
      </p:pic>
    </p:spTree>
    <p:extLst>
      <p:ext uri="{BB962C8B-B14F-4D97-AF65-F5344CB8AC3E}">
        <p14:creationId xmlns:p14="http://schemas.microsoft.com/office/powerpoint/2010/main" val="22459869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p:nvPr/>
        </p:nvPicPr>
        <p:blipFill>
          <a:blip r:embed="rId3" cstate="print">
            <a:extLst>
              <a:ext uri="{28A0092B-C50C-407E-A947-70E740481C1C}">
                <a14:useLocalDpi xmlns:a14="http://schemas.microsoft.com/office/drawing/2010/main" val="0"/>
              </a:ext>
            </a:extLst>
          </a:blip>
          <a:stretch>
            <a:fillRect/>
          </a:stretch>
        </p:blipFill>
        <p:spPr>
          <a:xfrm>
            <a:off x="7305492" y="300264"/>
            <a:ext cx="1538061" cy="2168616"/>
          </a:xfrm>
          <a:prstGeom prst="rect">
            <a:avLst/>
          </a:prstGeom>
          <a:ln w="12700" cap="sq">
            <a:solidFill>
              <a:srgbClr val="000000"/>
            </a:solidFill>
            <a:prstDash val="solid"/>
            <a:miter lim="800000"/>
          </a:ln>
          <a:effectLst>
            <a:glow rad="152400">
              <a:schemeClr val="accent1">
                <a:lumMod val="40000"/>
                <a:lumOff val="60000"/>
                <a:alpha val="40000"/>
              </a:schemeClr>
            </a:glow>
            <a:outerShdw blurRad="50800" dist="38100" dir="2700000" algn="tl" rotWithShape="0">
              <a:srgbClr val="000000">
                <a:alpha val="43000"/>
              </a:srgbClr>
            </a:outerShdw>
          </a:effectLst>
        </p:spPr>
      </p:pic>
      <p:sp>
        <p:nvSpPr>
          <p:cNvPr id="7" name="TextBox 6"/>
          <p:cNvSpPr txBox="1">
            <a:spLocks noChangeArrowheads="1"/>
          </p:cNvSpPr>
          <p:nvPr/>
        </p:nvSpPr>
        <p:spPr bwMode="auto">
          <a:xfrm>
            <a:off x="496888" y="392113"/>
            <a:ext cx="6910387" cy="463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charset="0"/>
                <a:ea typeface="ＭＳ Ｐゴシック" charset="0"/>
                <a:cs typeface="ＭＳ Ｐゴシック" charset="0"/>
              </a:defRPr>
            </a:lvl1pPr>
            <a:lvl2pPr marL="742950" indent="-285750">
              <a:defRPr>
                <a:solidFill>
                  <a:schemeClr val="tx1"/>
                </a:solidFill>
                <a:latin typeface="Calibri" charset="0"/>
                <a:ea typeface="ＭＳ Ｐゴシック" charset="0"/>
              </a:defRPr>
            </a:lvl2pPr>
            <a:lvl3pPr marL="1143000" indent="-228600">
              <a:defRPr>
                <a:solidFill>
                  <a:schemeClr val="tx1"/>
                </a:solidFill>
                <a:latin typeface="Calibri" charset="0"/>
                <a:ea typeface="ＭＳ Ｐゴシック" charset="0"/>
              </a:defRPr>
            </a:lvl3pPr>
            <a:lvl4pPr marL="1600200" indent="-228600">
              <a:defRPr>
                <a:solidFill>
                  <a:schemeClr val="tx1"/>
                </a:solidFill>
                <a:latin typeface="Calibri" charset="0"/>
                <a:ea typeface="ＭＳ Ｐゴシック" charset="0"/>
              </a:defRPr>
            </a:lvl4pPr>
            <a:lvl5pPr marL="2057400" indent="-228600">
              <a:defRPr>
                <a:solidFill>
                  <a:schemeClr val="tx1"/>
                </a:solidFill>
                <a:latin typeface="Calibri" charset="0"/>
                <a:ea typeface="ＭＳ Ｐゴシック" charset="0"/>
              </a:defRPr>
            </a:lvl5pPr>
            <a:lvl6pPr marL="2514600" indent="-228600" eaLnBrk="0" fontAlgn="base" hangingPunct="0">
              <a:spcBef>
                <a:spcPct val="0"/>
              </a:spcBef>
              <a:spcAft>
                <a:spcPct val="0"/>
              </a:spcAft>
              <a:defRPr>
                <a:solidFill>
                  <a:schemeClr val="tx1"/>
                </a:solidFill>
                <a:latin typeface="Calibri" charset="0"/>
                <a:ea typeface="ＭＳ Ｐゴシック" charset="0"/>
              </a:defRPr>
            </a:lvl6pPr>
            <a:lvl7pPr marL="2971800" indent="-228600" eaLnBrk="0" fontAlgn="base" hangingPunct="0">
              <a:spcBef>
                <a:spcPct val="0"/>
              </a:spcBef>
              <a:spcAft>
                <a:spcPct val="0"/>
              </a:spcAft>
              <a:defRPr>
                <a:solidFill>
                  <a:schemeClr val="tx1"/>
                </a:solidFill>
                <a:latin typeface="Calibri" charset="0"/>
                <a:ea typeface="ＭＳ Ｐゴシック" charset="0"/>
              </a:defRPr>
            </a:lvl7pPr>
            <a:lvl8pPr marL="3429000" indent="-228600" eaLnBrk="0" fontAlgn="base" hangingPunct="0">
              <a:spcBef>
                <a:spcPct val="0"/>
              </a:spcBef>
              <a:spcAft>
                <a:spcPct val="0"/>
              </a:spcAft>
              <a:defRPr>
                <a:solidFill>
                  <a:schemeClr val="tx1"/>
                </a:solidFill>
                <a:latin typeface="Calibri" charset="0"/>
                <a:ea typeface="ＭＳ Ｐゴシック" charset="0"/>
              </a:defRPr>
            </a:lvl8pPr>
            <a:lvl9pPr marL="3886200" indent="-228600" eaLnBrk="0" fontAlgn="base" hangingPunct="0">
              <a:spcBef>
                <a:spcPct val="0"/>
              </a:spcBef>
              <a:spcAft>
                <a:spcPct val="0"/>
              </a:spcAft>
              <a:defRPr>
                <a:solidFill>
                  <a:schemeClr val="tx1"/>
                </a:solidFill>
                <a:latin typeface="Calibri" charset="0"/>
                <a:ea typeface="ＭＳ Ｐゴシック" charset="0"/>
              </a:defRPr>
            </a:lvl9pPr>
          </a:lstStyle>
          <a:p>
            <a:r>
              <a:rPr lang="en-US" sz="3700" b="1">
                <a:latin typeface="Avenir Black" charset="0"/>
                <a:cs typeface="Avenir Black" charset="0"/>
              </a:rPr>
              <a:t>Conversation Norms Poster</a:t>
            </a:r>
          </a:p>
          <a:p>
            <a:r>
              <a:rPr lang="en-US" sz="3600" b="1">
                <a:latin typeface="Avenir Book" charset="0"/>
                <a:cs typeface="Avenir Book" charset="0"/>
              </a:rPr>
              <a:t> </a:t>
            </a:r>
            <a:endParaRPr lang="en-US" sz="3600">
              <a:latin typeface="Avenir Book" charset="0"/>
              <a:cs typeface="Avenir Book" charset="0"/>
            </a:endParaRPr>
          </a:p>
          <a:p>
            <a:pPr lvl="1">
              <a:buFont typeface="Arial" charset="0"/>
              <a:buChar char="•"/>
            </a:pPr>
            <a:r>
              <a:rPr lang="en-US" sz="3400">
                <a:latin typeface="Avenir Book" charset="0"/>
                <a:cs typeface="Avenir Book" charset="0"/>
              </a:rPr>
              <a:t>Use your think time</a:t>
            </a:r>
          </a:p>
          <a:p>
            <a:pPr lvl="1">
              <a:buFont typeface="Arial" charset="0"/>
              <a:buChar char="•"/>
            </a:pPr>
            <a:r>
              <a:rPr lang="en-US" sz="3400">
                <a:latin typeface="Avenir Book" charset="0"/>
                <a:cs typeface="Avenir Book" charset="0"/>
              </a:rPr>
              <a:t>Use the language of the skill</a:t>
            </a:r>
          </a:p>
          <a:p>
            <a:pPr lvl="1">
              <a:buFont typeface="Arial" charset="0"/>
              <a:buChar char="•"/>
            </a:pPr>
            <a:r>
              <a:rPr lang="en-US" sz="3400">
                <a:latin typeface="Avenir Book" charset="0"/>
                <a:cs typeface="Avenir Book" charset="0"/>
              </a:rPr>
              <a:t>Use your conversation voice</a:t>
            </a:r>
          </a:p>
          <a:p>
            <a:pPr lvl="1">
              <a:buFont typeface="Arial" charset="0"/>
              <a:buChar char="•"/>
            </a:pPr>
            <a:r>
              <a:rPr lang="en-US" sz="3400">
                <a:latin typeface="Avenir Book" charset="0"/>
                <a:cs typeface="Avenir Book" charset="0"/>
              </a:rPr>
              <a:t>Listen respectfully</a:t>
            </a:r>
          </a:p>
          <a:p>
            <a:pPr lvl="1">
              <a:buFont typeface="Arial" charset="0"/>
              <a:buChar char="•"/>
            </a:pPr>
            <a:r>
              <a:rPr lang="en-US" sz="3400">
                <a:latin typeface="Avenir Book" charset="0"/>
                <a:cs typeface="Avenir Book" charset="0"/>
              </a:rPr>
              <a:t>Take turns and build on each other’s ideas</a:t>
            </a:r>
          </a:p>
          <a:p>
            <a:endParaRPr lang="en-US"/>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6986" y="4707812"/>
            <a:ext cx="7802919" cy="1938197"/>
          </a:xfrm>
          <a:prstGeom prst="rect">
            <a:avLst/>
          </a:prstGeom>
          <a:effectLst>
            <a:glow rad="190500">
              <a:schemeClr val="accent1">
                <a:lumMod val="40000"/>
                <a:lumOff val="60000"/>
                <a:alpha val="40000"/>
              </a:schemeClr>
            </a:glow>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74049" y="3720354"/>
            <a:ext cx="2787756" cy="2302928"/>
          </a:xfrm>
          <a:prstGeom prst="rect">
            <a:avLst/>
          </a:prstGeom>
          <a:effectLst>
            <a:glow rad="190500">
              <a:schemeClr val="accent1">
                <a:lumMod val="40000"/>
                <a:lumOff val="60000"/>
                <a:alpha val="40000"/>
              </a:schemeClr>
            </a:glow>
          </a:effec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63984" y="3166361"/>
            <a:ext cx="3240742" cy="2510550"/>
          </a:xfrm>
          <a:prstGeom prst="rect">
            <a:avLst/>
          </a:prstGeom>
          <a:effectLst>
            <a:glow rad="190500">
              <a:schemeClr val="accent1">
                <a:lumMod val="40000"/>
                <a:lumOff val="60000"/>
                <a:alpha val="40000"/>
              </a:schemeClr>
            </a:glow>
          </a:effectLst>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7694" y="2732895"/>
            <a:ext cx="2415859" cy="1974918"/>
          </a:xfrm>
          <a:prstGeom prst="rect">
            <a:avLst/>
          </a:prstGeom>
          <a:effectLst>
            <a:glow rad="190500">
              <a:schemeClr val="accent1">
                <a:lumMod val="40000"/>
                <a:lumOff val="60000"/>
                <a:alpha val="40000"/>
              </a:schemeClr>
            </a:glow>
          </a:effectLst>
        </p:spPr>
      </p:pic>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21824" y="1029814"/>
            <a:ext cx="2321729" cy="1937728"/>
          </a:xfrm>
          <a:prstGeom prst="rect">
            <a:avLst/>
          </a:prstGeom>
          <a:effectLst>
            <a:glow rad="139700">
              <a:schemeClr val="accent1">
                <a:lumMod val="40000"/>
                <a:lumOff val="60000"/>
                <a:alpha val="40000"/>
              </a:schemeClr>
            </a:glow>
          </a:effectLst>
        </p:spPr>
      </p:pic>
    </p:spTree>
    <p:extLst>
      <p:ext uri="{BB962C8B-B14F-4D97-AF65-F5344CB8AC3E}">
        <p14:creationId xmlns:p14="http://schemas.microsoft.com/office/powerpoint/2010/main" val="18644105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xit" presetSubtype="10" fill="hold" nodeType="clickEffect">
                                  <p:stCondLst>
                                    <p:cond delay="0"/>
                                  </p:stCondLst>
                                  <p:childTnLst>
                                    <p:animEffect transition="out" filter="blinds(horizontal)">
                                      <p:cBhvr>
                                        <p:cTn id="19" dur="500"/>
                                        <p:tgtEl>
                                          <p:spTgt spid="12"/>
                                        </p:tgtEl>
                                      </p:cBhvr>
                                    </p:animEffect>
                                    <p:set>
                                      <p:cBhvr>
                                        <p:cTn id="20" dur="1" fill="hold">
                                          <p:stCondLst>
                                            <p:cond delay="499"/>
                                          </p:stCondLst>
                                        </p:cTn>
                                        <p:tgtEl>
                                          <p:spTgt spid="12"/>
                                        </p:tgtEl>
                                        <p:attrNameLst>
                                          <p:attrName>style.visibility</p:attrName>
                                        </p:attrNameLst>
                                      </p:cBhvr>
                                      <p:to>
                                        <p:strVal val="hidden"/>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3" presetClass="exit" presetSubtype="10" fill="hold" nodeType="clickEffect">
                                  <p:stCondLst>
                                    <p:cond delay="0"/>
                                  </p:stCondLst>
                                  <p:childTnLst>
                                    <p:animEffect transition="out" filter="blinds(horizontal)">
                                      <p:cBhvr>
                                        <p:cTn id="32" dur="500"/>
                                        <p:tgtEl>
                                          <p:spTgt spid="11"/>
                                        </p:tgtEl>
                                      </p:cBhvr>
                                    </p:animEffect>
                                    <p:set>
                                      <p:cBhvr>
                                        <p:cTn id="33" dur="1" fill="hold">
                                          <p:stCondLst>
                                            <p:cond delay="499"/>
                                          </p:stCondLst>
                                        </p:cTn>
                                        <p:tgtEl>
                                          <p:spTgt spid="11"/>
                                        </p:tgtEl>
                                        <p:attrNameLst>
                                          <p:attrName>style.visibility</p:attrName>
                                        </p:attrNameLst>
                                      </p:cBhvr>
                                      <p:to>
                                        <p:strVal val="hidden"/>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nodeType="clickEffect">
                                  <p:stCondLst>
                                    <p:cond delay="0"/>
                                  </p:stCondLst>
                                  <p:childTnLst>
                                    <p:set>
                                      <p:cBhvr>
                                        <p:cTn id="37"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3" presetClass="exit" presetSubtype="10" fill="hold" nodeType="clickEffect">
                                  <p:stCondLst>
                                    <p:cond delay="0"/>
                                  </p:stCondLst>
                                  <p:childTnLst>
                                    <p:animEffect transition="out" filter="blinds(horizontal)">
                                      <p:cBhvr>
                                        <p:cTn id="45" dur="500"/>
                                        <p:tgtEl>
                                          <p:spTgt spid="10"/>
                                        </p:tgtEl>
                                      </p:cBhvr>
                                    </p:animEffect>
                                    <p:set>
                                      <p:cBhvr>
                                        <p:cTn id="46" dur="1" fill="hold">
                                          <p:stCondLst>
                                            <p:cond delay="499"/>
                                          </p:stCondLst>
                                        </p:cTn>
                                        <p:tgtEl>
                                          <p:spTgt spid="10"/>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 presetClass="entr" presetSubtype="0" fill="hold" nodeType="clickEffect">
                                  <p:stCondLst>
                                    <p:cond delay="0"/>
                                  </p:stCondLst>
                                  <p:childTnLst>
                                    <p:set>
                                      <p:cBhvr>
                                        <p:cTn id="50"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childTnLst>
                                </p:cTn>
                              </p:par>
                            </p:childTnLst>
                          </p:cTn>
                        </p:par>
                      </p:childTnLst>
                    </p:cTn>
                  </p:par>
                  <p:par>
                    <p:cTn id="55" fill="hold" nodeType="clickPar">
                      <p:stCondLst>
                        <p:cond delay="indefinite"/>
                      </p:stCondLst>
                      <p:childTnLst>
                        <p:par>
                          <p:cTn id="56" fill="hold" nodeType="withGroup">
                            <p:stCondLst>
                              <p:cond delay="0"/>
                            </p:stCondLst>
                            <p:childTnLst>
                              <p:par>
                                <p:cTn id="57" presetID="3" presetClass="exit" presetSubtype="10" fill="hold" nodeType="clickEffect">
                                  <p:stCondLst>
                                    <p:cond delay="0"/>
                                  </p:stCondLst>
                                  <p:childTnLst>
                                    <p:animEffect transition="out" filter="blinds(horizontal)">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childTnLst>
                          </p:cTn>
                        </p:par>
                      </p:childTnLst>
                    </p:cTn>
                  </p:par>
                  <p:par>
                    <p:cTn id="60" fill="hold" nodeType="clickPar">
                      <p:stCondLst>
                        <p:cond delay="indefinite"/>
                      </p:stCondLst>
                      <p:childTnLst>
                        <p:par>
                          <p:cTn id="61" fill="hold" nodeType="withGroup">
                            <p:stCondLst>
                              <p:cond delay="0"/>
                            </p:stCondLst>
                            <p:childTnLst>
                              <p:par>
                                <p:cTn id="62" presetID="1" presetClass="entr" presetSubtype="0" fill="hold" nodeType="clickEffect">
                                  <p:stCondLst>
                                    <p:cond delay="0"/>
                                  </p:stCondLst>
                                  <p:childTnLst>
                                    <p:set>
                                      <p:cBhvr>
                                        <p:cTn id="63"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64" fill="hold" nodeType="clickPar">
                      <p:stCondLst>
                        <p:cond delay="indefinite"/>
                      </p:stCondLst>
                      <p:childTnLst>
                        <p:par>
                          <p:cTn id="65" fill="hold" nodeType="withGroup">
                            <p:stCondLst>
                              <p:cond delay="0"/>
                            </p:stCondLst>
                            <p:childTnLst>
                              <p:par>
                                <p:cTn id="66" presetID="1" presetClass="entr" presetSubtype="0" fill="hold" nodeType="clickEffect">
                                  <p:stCondLst>
                                    <p:cond delay="0"/>
                                  </p:stCondLst>
                                  <p:childTnLst>
                                    <p:set>
                                      <p:cBhvr>
                                        <p:cTn id="6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95820" y="984948"/>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827" y="2092944"/>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27992" y="374172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10" name="Picture 9">
            <a:extLst>
              <a:ext uri="{FF2B5EF4-FFF2-40B4-BE49-F238E27FC236}">
                <a16:creationId xmlns:a16="http://schemas.microsoft.com/office/drawing/2014/main" id="{874D8BAA-B98A-4C49-9AA1-90AA1FE22251}"/>
              </a:ext>
            </a:extLst>
          </p:cNvPr>
          <p:cNvPicPr>
            <a:picLocks noChangeAspect="1"/>
          </p:cNvPicPr>
          <p:nvPr/>
        </p:nvPicPr>
        <p:blipFill>
          <a:blip r:embed="rId6"/>
          <a:stretch>
            <a:fillRect/>
          </a:stretch>
        </p:blipFill>
        <p:spPr>
          <a:xfrm>
            <a:off x="3443004" y="1557337"/>
            <a:ext cx="5349152" cy="3647396"/>
          </a:xfrm>
          <a:prstGeom prst="rect">
            <a:avLst/>
          </a:prstGeom>
          <a:ln w="50800">
            <a:solidFill>
              <a:schemeClr val="tx1"/>
            </a:solidFill>
          </a:ln>
        </p:spPr>
      </p:pic>
      <p:pic>
        <p:nvPicPr>
          <p:cNvPr id="7" name="Online Media 1" descr="Recorded Sound">
            <a:hlinkClick r:id="" action="ppaction://media"/>
            <a:extLst>
              <a:ext uri="{FF2B5EF4-FFF2-40B4-BE49-F238E27FC236}">
                <a16:creationId xmlns:a16="http://schemas.microsoft.com/office/drawing/2014/main" id="{5F6981D7-706D-D84E-B3EF-4F2EACE1657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518400" y="542688"/>
            <a:ext cx="812800" cy="812800"/>
          </a:xfrm>
          <a:prstGeom prst="rect">
            <a:avLst/>
          </a:prstGeom>
          <a:ln>
            <a:solidFill>
              <a:schemeClr val="accent1"/>
            </a:solidFill>
          </a:ln>
        </p:spPr>
      </p:pic>
    </p:spTree>
    <p:extLst>
      <p:ext uri="{BB962C8B-B14F-4D97-AF65-F5344CB8AC3E}">
        <p14:creationId xmlns:p14="http://schemas.microsoft.com/office/powerpoint/2010/main" val="2003035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387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7"/>
                </p:tgtEl>
              </p:cMediaNode>
            </p:audio>
          </p:childTnLst>
        </p:cTn>
      </p:par>
    </p:tnLst>
    <p:bldLst>
      <p:bldP spid="8"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117731"/>
            <a:ext cx="3392116" cy="5724644"/>
          </a:xfrm>
          <a:prstGeom prst="rect">
            <a:avLst/>
          </a:prstGeom>
          <a:noFill/>
        </p:spPr>
        <p:txBody>
          <a:bodyPr wrap="square" rtlCol="0">
            <a:spAutoFit/>
          </a:bodyPr>
          <a:lstStyle/>
          <a:p>
            <a:r>
              <a:rPr lang="en-US" sz="1700" b="1" dirty="0"/>
              <a:t>Partner A: </a:t>
            </a:r>
            <a:r>
              <a:rPr lang="en-US" dirty="0"/>
              <a:t>There are people dancing. What do you think? </a:t>
            </a:r>
            <a:endParaRPr lang="en-US" sz="1600" dirty="0"/>
          </a:p>
          <a:p>
            <a:endParaRPr lang="en-US" sz="1700" dirty="0"/>
          </a:p>
          <a:p>
            <a:endParaRPr lang="en-US" sz="1700" dirty="0"/>
          </a:p>
          <a:p>
            <a:endParaRPr lang="en-US" sz="1700" dirty="0"/>
          </a:p>
          <a:p>
            <a:r>
              <a:rPr lang="en-US" sz="1700" b="1" dirty="0"/>
              <a:t>Partner A:  </a:t>
            </a:r>
            <a:r>
              <a:rPr lang="en-US" dirty="0"/>
              <a:t>I notice it is Christmas. </a:t>
            </a:r>
            <a:endParaRPr lang="en-US" sz="1600" dirty="0"/>
          </a:p>
          <a:p>
            <a:endParaRPr lang="en-US" sz="1700" b="1" dirty="0"/>
          </a:p>
          <a:p>
            <a:endParaRPr lang="en-US" sz="1700" b="1" dirty="0"/>
          </a:p>
          <a:p>
            <a:endParaRPr lang="en-US" sz="1700" b="1" dirty="0"/>
          </a:p>
          <a:p>
            <a:endParaRPr lang="en-US" sz="1700" b="1" dirty="0"/>
          </a:p>
          <a:p>
            <a:r>
              <a:rPr lang="en-US" sz="1700" b="1" dirty="0"/>
              <a:t>Partner A: </a:t>
            </a:r>
            <a:r>
              <a:rPr lang="en-US" dirty="0"/>
              <a:t>I think all the moms are visiting the school. </a:t>
            </a:r>
            <a:endParaRPr lang="en-US" sz="1600" dirty="0"/>
          </a:p>
          <a:p>
            <a:endParaRPr lang="en-US" sz="1700" dirty="0"/>
          </a:p>
          <a:p>
            <a:endParaRPr lang="en-US" sz="1700" dirty="0"/>
          </a:p>
          <a:p>
            <a:endParaRPr lang="en-US" sz="1700" dirty="0"/>
          </a:p>
          <a:p>
            <a:endParaRPr lang="en-US" sz="1700" b="1" dirty="0"/>
          </a:p>
          <a:p>
            <a:r>
              <a:rPr lang="en-US" sz="1700" b="1" dirty="0"/>
              <a:t>Partner A: </a:t>
            </a:r>
            <a:r>
              <a:rPr lang="en-US" dirty="0"/>
              <a:t>I notice there are a lot of children on the playground. </a:t>
            </a:r>
            <a:endParaRPr lang="en-US" sz="1600" dirty="0"/>
          </a:p>
          <a:p>
            <a:endParaRPr lang="en-US" sz="1700" dirty="0"/>
          </a:p>
        </p:txBody>
      </p:sp>
      <p:sp>
        <p:nvSpPr>
          <p:cNvPr id="5" name="TextBox 4"/>
          <p:cNvSpPr txBox="1"/>
          <p:nvPr/>
        </p:nvSpPr>
        <p:spPr>
          <a:xfrm>
            <a:off x="4591715" y="1052160"/>
            <a:ext cx="3619308" cy="5201424"/>
          </a:xfrm>
          <a:prstGeom prst="rect">
            <a:avLst/>
          </a:prstGeom>
          <a:noFill/>
        </p:spPr>
        <p:txBody>
          <a:bodyPr wrap="square" rtlCol="0">
            <a:spAutoFit/>
          </a:bodyPr>
          <a:lstStyle/>
          <a:p>
            <a:r>
              <a:rPr lang="en-US" sz="1700" b="1" dirty="0"/>
              <a:t>Partner B:  </a:t>
            </a:r>
            <a:r>
              <a:rPr lang="en-US" dirty="0"/>
              <a:t>The kids are in line. What do you think? </a:t>
            </a:r>
            <a:endParaRPr lang="en-US" sz="1600" dirty="0"/>
          </a:p>
          <a:p>
            <a:endParaRPr lang="en-US" sz="1700" b="1" dirty="0"/>
          </a:p>
          <a:p>
            <a:endParaRPr lang="en-US" sz="1700" b="1" dirty="0"/>
          </a:p>
          <a:p>
            <a:endParaRPr lang="en-US" sz="1700" b="1" dirty="0"/>
          </a:p>
          <a:p>
            <a:r>
              <a:rPr lang="en-US" sz="1700" b="1" dirty="0"/>
              <a:t>Partner B: </a:t>
            </a:r>
            <a:r>
              <a:rPr lang="en-US" dirty="0"/>
              <a:t>I notice the Santa Claus. </a:t>
            </a:r>
            <a:endParaRPr lang="en-US" sz="1600" dirty="0"/>
          </a:p>
          <a:p>
            <a:endParaRPr lang="en-US" sz="1700" dirty="0"/>
          </a:p>
          <a:p>
            <a:endParaRPr lang="en-US" sz="1700" dirty="0"/>
          </a:p>
          <a:p>
            <a:endParaRPr lang="en-US" sz="1700" dirty="0"/>
          </a:p>
          <a:p>
            <a:endParaRPr lang="en-US" sz="1700" b="1" dirty="0"/>
          </a:p>
          <a:p>
            <a:r>
              <a:rPr lang="en-US" sz="1700" b="1" dirty="0"/>
              <a:t>Partner B: </a:t>
            </a:r>
            <a:r>
              <a:rPr lang="en-US" dirty="0"/>
              <a:t>The children are in the playground. </a:t>
            </a:r>
            <a:endParaRPr lang="en-US" sz="1600" dirty="0"/>
          </a:p>
          <a:p>
            <a:endParaRPr lang="en-US" sz="1700" dirty="0"/>
          </a:p>
          <a:p>
            <a:endParaRPr lang="en-US" sz="1700" dirty="0"/>
          </a:p>
          <a:p>
            <a:endParaRPr lang="en-US" sz="1700" dirty="0"/>
          </a:p>
          <a:p>
            <a:endParaRPr lang="en-US" sz="1700" dirty="0"/>
          </a:p>
          <a:p>
            <a:r>
              <a:rPr lang="en-US" sz="1700" b="1" dirty="0"/>
              <a:t>Partner B</a:t>
            </a:r>
            <a:r>
              <a:rPr lang="en-US" sz="1700" dirty="0"/>
              <a:t>: </a:t>
            </a:r>
            <a:r>
              <a:rPr lang="en-US" dirty="0"/>
              <a:t>There is a person talking to the parents. </a:t>
            </a:r>
            <a:endParaRPr lang="en-US" sz="1600" dirty="0"/>
          </a:p>
          <a:p>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68567" y="1048913"/>
            <a:ext cx="0" cy="506420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914400" y="-6350"/>
            <a:ext cx="8229600" cy="1001713"/>
          </a:xfrm>
        </p:spPr>
        <p:txBody>
          <a:bodyPr>
            <a:normAutofit fontScale="90000"/>
          </a:bodyPr>
          <a:lstStyle/>
          <a:p>
            <a:pPr algn="ctr"/>
            <a:r>
              <a:rPr lang="en-US" sz="2800" b="1" u="sng" dirty="0">
                <a:solidFill>
                  <a:schemeClr val="tx1"/>
                </a:solidFill>
              </a:rPr>
              <a:t>Review </a:t>
            </a:r>
            <a:r>
              <a:rPr lang="en-US" sz="2800" b="1" dirty="0">
                <a:solidFill>
                  <a:schemeClr val="tx1"/>
                </a:solidFill>
              </a:rPr>
              <a:t>Non- Model </a:t>
            </a:r>
            <a:br>
              <a:rPr lang="en-US" sz="2800" b="1" dirty="0">
                <a:solidFill>
                  <a:schemeClr val="tx1"/>
                </a:solidFill>
              </a:rPr>
            </a:br>
            <a:r>
              <a:rPr lang="en-US" sz="2800" b="1" dirty="0">
                <a:solidFill>
                  <a:schemeClr val="tx1"/>
                </a:solidFill>
              </a:rPr>
              <a:t>What is happening in this visual text?</a:t>
            </a:r>
            <a:br>
              <a:rPr lang="en-US" sz="2800" b="1" dirty="0">
                <a:solidFill>
                  <a:schemeClr val="tx1"/>
                </a:solidFill>
              </a:rPr>
            </a:br>
            <a:r>
              <a:rPr lang="en-US" sz="2800" b="1" dirty="0">
                <a:solidFill>
                  <a:schemeClr val="tx1"/>
                </a:solidFill>
              </a:rPr>
              <a: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2116081"/>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587405"/>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5155485"/>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16081"/>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 y="3496565"/>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87" y="5034503"/>
            <a:ext cx="1199599" cy="1048469"/>
          </a:xfrm>
          <a:prstGeom prst="rect">
            <a:avLst/>
          </a:prstGeom>
        </p:spPr>
      </p:pic>
    </p:spTree>
    <p:extLst>
      <p:ext uri="{BB962C8B-B14F-4D97-AF65-F5344CB8AC3E}">
        <p14:creationId xmlns:p14="http://schemas.microsoft.com/office/powerpoint/2010/main" val="258863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795338"/>
            <a:ext cx="3581400" cy="2862262"/>
          </a:xfrm>
        </p:spPr>
        <p:txBody>
          <a:bodyPr>
            <a:normAutofit/>
          </a:bodyPr>
          <a:lstStyle/>
          <a:p>
            <a:r>
              <a:rPr lang="en-US" dirty="0">
                <a:solidFill>
                  <a:schemeClr val="tx1"/>
                </a:solidFill>
              </a:rPr>
              <a:t>REVISE </a:t>
            </a:r>
            <a:br>
              <a:rPr lang="en-US" dirty="0">
                <a:solidFill>
                  <a:schemeClr val="tx1"/>
                </a:solidFill>
              </a:rPr>
            </a:br>
            <a:r>
              <a:rPr lang="en-US" dirty="0">
                <a:solidFill>
                  <a:schemeClr val="tx1"/>
                </a:solidFill>
              </a:rPr>
              <a:t>NON-MODEL</a:t>
            </a:r>
          </a:p>
        </p:txBody>
      </p:sp>
      <p:sp>
        <p:nvSpPr>
          <p:cNvPr id="5" name="TextBox 4"/>
          <p:cNvSpPr txBox="1"/>
          <p:nvPr/>
        </p:nvSpPr>
        <p:spPr>
          <a:xfrm>
            <a:off x="60959" y="6356195"/>
            <a:ext cx="6331415" cy="461665"/>
          </a:xfrm>
          <a:prstGeom prst="rect">
            <a:avLst/>
          </a:prstGeom>
          <a:noFill/>
        </p:spPr>
        <p:txBody>
          <a:bodyPr wrap="square" rtlCol="0">
            <a:spAutoFit/>
          </a:bodyPr>
          <a:lstStyle/>
          <a:p>
            <a:r>
              <a:rPr lang="en-US" sz="2400" b="1" dirty="0">
                <a:solidFill>
                  <a:schemeClr val="bg1"/>
                </a:solidFill>
              </a:rPr>
              <a:t>WHOLE-GROUP/CLASS REVISED NON-MODEL</a:t>
            </a:r>
          </a:p>
        </p:txBody>
      </p:sp>
      <p:pic>
        <p:nvPicPr>
          <p:cNvPr id="6" name="Picture 5">
            <a:extLst>
              <a:ext uri="{FF2B5EF4-FFF2-40B4-BE49-F238E27FC236}">
                <a16:creationId xmlns:a16="http://schemas.microsoft.com/office/drawing/2014/main" id="{10D7F36D-1856-9C42-9C62-5F9609A7EBA0}"/>
              </a:ext>
            </a:extLst>
          </p:cNvPr>
          <p:cNvPicPr>
            <a:picLocks noChangeAspect="1"/>
          </p:cNvPicPr>
          <p:nvPr/>
        </p:nvPicPr>
        <p:blipFill>
          <a:blip r:embed="rId3"/>
          <a:stretch>
            <a:fillRect/>
          </a:stretch>
        </p:blipFill>
        <p:spPr>
          <a:xfrm>
            <a:off x="4134624" y="284008"/>
            <a:ext cx="4515499" cy="5843587"/>
          </a:xfrm>
          <a:prstGeom prst="rect">
            <a:avLst/>
          </a:prstGeom>
          <a:solidFill>
            <a:schemeClr val="bg1"/>
          </a:solidFill>
          <a:ln w="50800">
            <a:solidFill>
              <a:schemeClr val="tx1"/>
            </a:solidFill>
          </a:ln>
        </p:spPr>
      </p:pic>
      <p:sp>
        <p:nvSpPr>
          <p:cNvPr id="7" name="TextBox 6">
            <a:extLst>
              <a:ext uri="{FF2B5EF4-FFF2-40B4-BE49-F238E27FC236}">
                <a16:creationId xmlns:a16="http://schemas.microsoft.com/office/drawing/2014/main" id="{6E626F39-1DB1-D443-9189-3836C25BC85D}"/>
              </a:ext>
            </a:extLst>
          </p:cNvPr>
          <p:cNvSpPr txBox="1"/>
          <p:nvPr/>
        </p:nvSpPr>
        <p:spPr>
          <a:xfrm>
            <a:off x="188549" y="4931500"/>
            <a:ext cx="3581400" cy="1200329"/>
          </a:xfrm>
          <a:prstGeom prst="rect">
            <a:avLst/>
          </a:prstGeom>
          <a:noFill/>
        </p:spPr>
        <p:txBody>
          <a:bodyPr wrap="square" rtlCol="0">
            <a:spAutoFit/>
          </a:bodyPr>
          <a:lstStyle/>
          <a:p>
            <a:r>
              <a:rPr lang="en-US" b="1" dirty="0"/>
              <a:t>Note to Teacher: </a:t>
            </a:r>
            <a:r>
              <a:rPr lang="en-US" dirty="0"/>
              <a:t>Consult pg. </a:t>
            </a:r>
            <a:r>
              <a:rPr lang="en-US"/>
              <a:t>39-40 </a:t>
            </a:r>
            <a:r>
              <a:rPr lang="en-US" dirty="0"/>
              <a:t>of Start Smart 1.0 Lessons or Teacher Resources at end of </a:t>
            </a:r>
          </a:p>
          <a:p>
            <a:r>
              <a:rPr lang="en-US" dirty="0"/>
              <a:t>Power point</a:t>
            </a:r>
          </a:p>
        </p:txBody>
      </p:sp>
    </p:spTree>
    <p:extLst>
      <p:ext uri="{BB962C8B-B14F-4D97-AF65-F5344CB8AC3E}">
        <p14:creationId xmlns:p14="http://schemas.microsoft.com/office/powerpoint/2010/main" val="653776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28587" y="2832096"/>
            <a:ext cx="3000375" cy="2877711"/>
          </a:xfrm>
          <a:prstGeom prst="rect">
            <a:avLst/>
          </a:prstGeom>
        </p:spPr>
        <p:txBody>
          <a:bodyPr wrap="square">
            <a:spAutoFit/>
          </a:bodyPr>
          <a:lstStyle/>
          <a:p>
            <a:r>
              <a:rPr lang="en-US" sz="3200" b="1" dirty="0"/>
              <a:t>Prompt: </a:t>
            </a:r>
          </a:p>
          <a:p>
            <a:pPr algn="ctr"/>
            <a:r>
              <a:rPr lang="en-US" sz="28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902" y="898161"/>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6" name="Picture 5">
            <a:extLst>
              <a:ext uri="{FF2B5EF4-FFF2-40B4-BE49-F238E27FC236}">
                <a16:creationId xmlns:a16="http://schemas.microsoft.com/office/drawing/2014/main" id="{97923BEF-6A55-5C45-B30D-E3372395649B}"/>
              </a:ext>
            </a:extLst>
          </p:cNvPr>
          <p:cNvPicPr>
            <a:picLocks noChangeAspect="1"/>
          </p:cNvPicPr>
          <p:nvPr/>
        </p:nvPicPr>
        <p:blipFill rotWithShape="1">
          <a:blip r:embed="rId4"/>
          <a:srcRect l="6027" t="13413" r="8088" b="16245"/>
          <a:stretch/>
        </p:blipFill>
        <p:spPr>
          <a:xfrm rot="5400000">
            <a:off x="4085474" y="680779"/>
            <a:ext cx="3840537" cy="5553535"/>
          </a:xfrm>
          <a:prstGeom prst="rect">
            <a:avLst/>
          </a:prstGeom>
          <a:ln w="50800">
            <a:solidFill>
              <a:schemeClr val="tx1"/>
            </a:solidFill>
          </a:ln>
        </p:spPr>
      </p:pic>
    </p:spTree>
    <p:extLst>
      <p:ext uri="{BB962C8B-B14F-4D97-AF65-F5344CB8AC3E}">
        <p14:creationId xmlns:p14="http://schemas.microsoft.com/office/powerpoint/2010/main" val="85554980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1"/>
                </a:solidFill>
              </a:rPr>
              <a:t>Language Sample Revision-Non-Model</a:t>
            </a:r>
          </a:p>
        </p:txBody>
      </p:sp>
      <p:sp>
        <p:nvSpPr>
          <p:cNvPr id="3" name="Content Placeholder 2"/>
          <p:cNvSpPr>
            <a:spLocks noGrp="1"/>
          </p:cNvSpPr>
          <p:nvPr>
            <p:ph idx="1"/>
          </p:nvPr>
        </p:nvSpPr>
        <p:spPr>
          <a:xfrm>
            <a:off x="822959" y="1845733"/>
            <a:ext cx="7067007" cy="4502815"/>
          </a:xfrm>
        </p:spPr>
        <p:txBody>
          <a:bodyPr>
            <a:normAutofit fontScale="92500" lnSpcReduction="10000"/>
          </a:bodyPr>
          <a:lstStyle/>
          <a:p>
            <a:r>
              <a:rPr lang="en-US" sz="2400" dirty="0">
                <a:solidFill>
                  <a:schemeClr val="tx1"/>
                </a:solidFill>
              </a:rPr>
              <a:t>You will work in a triad: </a:t>
            </a:r>
          </a:p>
          <a:p>
            <a:pPr>
              <a:buFont typeface="Arial" charset="0"/>
              <a:buChar char="•"/>
            </a:pPr>
            <a:r>
              <a:rPr lang="en-US" sz="2400" dirty="0">
                <a:solidFill>
                  <a:schemeClr val="tx1"/>
                </a:solidFill>
              </a:rPr>
              <a:t>Number off from 1-3 to form a triad and select a student who will record the revision of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Read the language sample</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Orally revise the language sample to improve the conversation</a:t>
            </a:r>
          </a:p>
          <a:p>
            <a:pPr>
              <a:buFont typeface="Arial" charset="0"/>
              <a:buChar char="•"/>
            </a:pPr>
            <a:endParaRPr lang="en-US" sz="800" dirty="0">
              <a:solidFill>
                <a:schemeClr val="tx1"/>
              </a:solidFill>
            </a:endParaRPr>
          </a:p>
          <a:p>
            <a:pPr>
              <a:buFont typeface="Arial" charset="0"/>
              <a:buChar char="•"/>
            </a:pPr>
            <a:r>
              <a:rPr lang="en-US" sz="2400" dirty="0">
                <a:solidFill>
                  <a:schemeClr val="tx1"/>
                </a:solidFill>
              </a:rPr>
              <a:t>Use the prompt and response starters for FORTIFY</a:t>
            </a:r>
          </a:p>
          <a:p>
            <a:pPr>
              <a:buFont typeface="Arial" charset="0"/>
              <a:buChar char="•"/>
            </a:pPr>
            <a:endParaRPr lang="en-US" sz="900" dirty="0">
              <a:solidFill>
                <a:schemeClr val="tx1"/>
              </a:solidFill>
            </a:endParaRPr>
          </a:p>
          <a:p>
            <a:pPr>
              <a:buFont typeface="Arial" charset="0"/>
              <a:buChar char="•"/>
            </a:pPr>
            <a:r>
              <a:rPr lang="en-US" sz="2400" dirty="0">
                <a:solidFill>
                  <a:schemeClr val="tx1"/>
                </a:solidFill>
              </a:rPr>
              <a:t>Be prepared to share out to the class</a:t>
            </a:r>
          </a:p>
        </p:txBody>
      </p:sp>
      <p:pic>
        <p:nvPicPr>
          <p:cNvPr id="5" name="Picture 4" descr="../../../../Desktop/TRIADS2.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48072" y="380579"/>
            <a:ext cx="1587136" cy="1262806"/>
          </a:xfrm>
          <a:prstGeom prst="roundRect">
            <a:avLst>
              <a:gd name="adj" fmla="val 16667"/>
            </a:avLst>
          </a:prstGeom>
          <a:ln w="63500">
            <a:solidFill>
              <a:srgbClr val="99CB38"/>
            </a:solid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6" name="TextBox 5"/>
          <p:cNvSpPr txBox="1"/>
          <p:nvPr/>
        </p:nvSpPr>
        <p:spPr>
          <a:xfrm>
            <a:off x="192585" y="6386437"/>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40732" y="6412658"/>
            <a:ext cx="381000" cy="381000"/>
          </a:xfrm>
          <a:prstGeom prst="rect">
            <a:avLst/>
          </a:prstGeom>
        </p:spPr>
      </p:pic>
    </p:spTree>
    <p:extLst>
      <p:ext uri="{BB962C8B-B14F-4D97-AF65-F5344CB8AC3E}">
        <p14:creationId xmlns:p14="http://schemas.microsoft.com/office/powerpoint/2010/main" val="547623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WRAP-UP</a:t>
            </a:r>
          </a:p>
        </p:txBody>
      </p:sp>
      <p:sp>
        <p:nvSpPr>
          <p:cNvPr id="3" name="Content Placeholder 2"/>
          <p:cNvSpPr>
            <a:spLocks noGrp="1"/>
          </p:cNvSpPr>
          <p:nvPr>
            <p:ph idx="1"/>
          </p:nvPr>
        </p:nvSpPr>
        <p:spPr>
          <a:xfrm>
            <a:off x="822959" y="1845734"/>
            <a:ext cx="7543801" cy="4453466"/>
          </a:xfrm>
        </p:spPr>
        <p:txBody>
          <a:bodyPr>
            <a:normAutofit fontScale="92500"/>
          </a:bodyPr>
          <a:lstStyle/>
          <a:p>
            <a:r>
              <a:rPr lang="en-US" sz="2600" b="1" dirty="0">
                <a:solidFill>
                  <a:schemeClr val="tx1"/>
                </a:solidFill>
              </a:rPr>
              <a:t>How did we meet today’s objective of using the Constructive Conversation Skill of FORTIFY?</a:t>
            </a:r>
          </a:p>
          <a:p>
            <a:endParaRPr lang="en-US" sz="900" b="1" dirty="0">
              <a:solidFill>
                <a:schemeClr val="tx1"/>
              </a:solidFill>
            </a:endParaRPr>
          </a:p>
          <a:p>
            <a:r>
              <a:rPr lang="en-US" sz="2400" b="1" dirty="0">
                <a:solidFill>
                  <a:schemeClr val="tx1"/>
                </a:solidFill>
              </a:rPr>
              <a:t>How did you: </a:t>
            </a:r>
          </a:p>
          <a:p>
            <a:pPr lvl="2">
              <a:buFont typeface="Wingdings" pitchFamily="2" charset="2"/>
              <a:buChar char="§"/>
            </a:pPr>
            <a:r>
              <a:rPr lang="en-US" sz="2400" dirty="0">
                <a:solidFill>
                  <a:schemeClr val="tx1"/>
                </a:solidFill>
              </a:rPr>
              <a:t>Use the language of the skill?</a:t>
            </a:r>
          </a:p>
          <a:p>
            <a:pPr lvl="2">
              <a:buFont typeface="Wingdings" pitchFamily="2" charset="2"/>
              <a:buChar char="§"/>
            </a:pPr>
            <a:r>
              <a:rPr lang="en-US" sz="2400" dirty="0">
                <a:solidFill>
                  <a:schemeClr val="tx1"/>
                </a:solidFill>
              </a:rPr>
              <a:t>Use your conversation voice?</a:t>
            </a:r>
          </a:p>
          <a:p>
            <a:pPr marL="201168" lvl="1" indent="0">
              <a:buNone/>
            </a:pPr>
            <a:endParaRPr lang="en-US" sz="2400" b="1" dirty="0">
              <a:solidFill>
                <a:schemeClr val="tx1"/>
              </a:solidFill>
            </a:endParaRPr>
          </a:p>
          <a:p>
            <a:pPr marL="0">
              <a:buNone/>
            </a:pPr>
            <a:r>
              <a:rPr lang="en-US" sz="2600" b="1" dirty="0">
                <a:solidFill>
                  <a:schemeClr val="tx1"/>
                </a:solidFill>
              </a:rPr>
              <a:t>Work with your conversation partner to do the following: </a:t>
            </a:r>
          </a:p>
          <a:p>
            <a:pPr lvl="2">
              <a:buFont typeface="Wingdings" pitchFamily="2" charset="2"/>
              <a:buChar char="§"/>
            </a:pPr>
            <a:r>
              <a:rPr lang="en-US" sz="2400" dirty="0">
                <a:solidFill>
                  <a:schemeClr val="tx1"/>
                </a:solidFill>
              </a:rPr>
              <a:t>Identify three things that you did to meet today’s objective</a:t>
            </a:r>
          </a:p>
          <a:p>
            <a:pPr lvl="2">
              <a:buFont typeface="Wingdings" pitchFamily="2" charset="2"/>
              <a:buChar char="§"/>
            </a:pPr>
            <a:r>
              <a:rPr lang="en-US" sz="2400" dirty="0">
                <a:solidFill>
                  <a:schemeClr val="tx1"/>
                </a:solidFill>
              </a:rPr>
              <a:t>Share and explain the three things to your partner</a:t>
            </a:r>
          </a:p>
          <a:p>
            <a:pPr lvl="2"/>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17440" y="2739847"/>
            <a:ext cx="1833153" cy="1498567"/>
          </a:xfrm>
          <a:prstGeom prst="rect">
            <a:avLst/>
          </a:prstGeom>
          <a:effectLst>
            <a:glow rad="190500">
              <a:schemeClr val="accent1">
                <a:lumMod val="40000"/>
                <a:lumOff val="60000"/>
                <a:alpha val="40000"/>
              </a:schemeClr>
            </a:glow>
          </a:effectLst>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501" y="2734180"/>
            <a:ext cx="1941739" cy="1504234"/>
          </a:xfrm>
          <a:prstGeom prst="rect">
            <a:avLst/>
          </a:prstGeom>
          <a:effectLst>
            <a:glow rad="190500">
              <a:schemeClr val="accent1">
                <a:lumMod val="40000"/>
                <a:lumOff val="60000"/>
                <a:alpha val="40000"/>
              </a:schemeClr>
            </a:glow>
          </a:effectLst>
        </p:spPr>
      </p:pic>
    </p:spTree>
    <p:extLst>
      <p:ext uri="{BB962C8B-B14F-4D97-AF65-F5344CB8AC3E}">
        <p14:creationId xmlns:p14="http://schemas.microsoft.com/office/powerpoint/2010/main" val="1703155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Start Smart 1.0</a:t>
            </a:r>
            <a:br>
              <a:rPr lang="en-US" dirty="0"/>
            </a:br>
            <a:r>
              <a:rPr lang="en-US" dirty="0"/>
              <a:t>FORTIFY</a:t>
            </a:r>
            <a:endParaRPr lang="en-US" sz="2000" dirty="0"/>
          </a:p>
        </p:txBody>
      </p:sp>
      <p:sp>
        <p:nvSpPr>
          <p:cNvPr id="3" name="Subtitle 2"/>
          <p:cNvSpPr>
            <a:spLocks noGrp="1"/>
          </p:cNvSpPr>
          <p:nvPr>
            <p:ph type="subTitle" idx="1"/>
          </p:nvPr>
        </p:nvSpPr>
        <p:spPr/>
        <p:txBody>
          <a:bodyPr>
            <a:normAutofit fontScale="77500" lnSpcReduction="20000"/>
          </a:bodyPr>
          <a:lstStyle/>
          <a:p>
            <a:r>
              <a:rPr lang="en-US" sz="4800" dirty="0">
                <a:solidFill>
                  <a:schemeClr val="tx1"/>
                </a:solidFill>
              </a:rPr>
              <a:t>1</a:t>
            </a:r>
            <a:r>
              <a:rPr lang="en-US" sz="4800" baseline="30000" dirty="0">
                <a:solidFill>
                  <a:schemeClr val="tx1"/>
                </a:solidFill>
              </a:rPr>
              <a:t>st</a:t>
            </a:r>
            <a:r>
              <a:rPr lang="en-US" sz="4800" dirty="0">
                <a:solidFill>
                  <a:schemeClr val="tx1"/>
                </a:solidFill>
              </a:rPr>
              <a:t> GRADE</a:t>
            </a:r>
          </a:p>
          <a:p>
            <a:r>
              <a:rPr lang="en-US" sz="4800" dirty="0">
                <a:solidFill>
                  <a:schemeClr val="tx1"/>
                </a:solidFill>
              </a:rPr>
              <a:t>Lesson 10</a:t>
            </a:r>
          </a:p>
        </p:txBody>
      </p:sp>
    </p:spTree>
    <p:extLst>
      <p:ext uri="{BB962C8B-B14F-4D97-AF65-F5344CB8AC3E}">
        <p14:creationId xmlns:p14="http://schemas.microsoft.com/office/powerpoint/2010/main" val="19811945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tx1"/>
                </a:solidFill>
              </a:rPr>
              <a:t>ELD Objective</a:t>
            </a:r>
          </a:p>
        </p:txBody>
      </p:sp>
      <p:sp>
        <p:nvSpPr>
          <p:cNvPr id="3" name="Content Placeholder 2"/>
          <p:cNvSpPr>
            <a:spLocks noGrp="1"/>
          </p:cNvSpPr>
          <p:nvPr>
            <p:ph idx="1"/>
          </p:nvPr>
        </p:nvSpPr>
        <p:spPr/>
        <p:txBody>
          <a:bodyPr>
            <a:normAutofit/>
          </a:bodyPr>
          <a:lstStyle/>
          <a:p>
            <a:pPr>
              <a:lnSpc>
                <a:spcPct val="150000"/>
              </a:lnSpc>
            </a:pPr>
            <a:r>
              <a:rPr lang="en-US" sz="2800" b="1" dirty="0">
                <a:solidFill>
                  <a:schemeClr val="tx1"/>
                </a:solidFill>
              </a:rPr>
              <a:t>ELD Objective: </a:t>
            </a:r>
            <a:r>
              <a:rPr lang="en-US" sz="2800" dirty="0">
                <a:solidFill>
                  <a:schemeClr val="tx1"/>
                </a:solidFill>
              </a:rPr>
              <a:t>Students will be able to engage in a Constructive Conversation using the Constructive Conversation Skill of </a:t>
            </a:r>
            <a:r>
              <a:rPr lang="en-US" sz="2800" b="1" dirty="0">
                <a:solidFill>
                  <a:schemeClr val="tx1"/>
                </a:solidFill>
              </a:rPr>
              <a:t>FORTIFY</a:t>
            </a:r>
            <a:r>
              <a:rPr lang="en-US" sz="2800" dirty="0">
                <a:solidFill>
                  <a:schemeClr val="tx1"/>
                </a:solidFill>
              </a:rPr>
              <a:t>, by sharing ideas and taking turns based on a visual text with a partner. </a:t>
            </a:r>
          </a:p>
        </p:txBody>
      </p:sp>
      <p:pic>
        <p:nvPicPr>
          <p:cNvPr id="5" name="image21.png">
            <a:extLst>
              <a:ext uri="{FF2B5EF4-FFF2-40B4-BE49-F238E27FC236}">
                <a16:creationId xmlns:a16="http://schemas.microsoft.com/office/drawing/2014/main" id="{2A5FD31E-69AF-8149-956C-BED4EADB0858}"/>
              </a:ext>
            </a:extLst>
          </p:cNvPr>
          <p:cNvPicPr/>
          <p:nvPr/>
        </p:nvPicPr>
        <p:blipFill>
          <a:blip r:embed="rId3"/>
          <a:srcRect/>
          <a:stretch>
            <a:fillRect/>
          </a:stretch>
        </p:blipFill>
        <p:spPr>
          <a:xfrm>
            <a:off x="5316953" y="477691"/>
            <a:ext cx="3004087" cy="1137750"/>
          </a:xfrm>
          <a:prstGeom prst="rect">
            <a:avLst/>
          </a:prstGeom>
          <a:ln/>
        </p:spPr>
      </p:pic>
    </p:spTree>
    <p:extLst>
      <p:ext uri="{BB962C8B-B14F-4D97-AF65-F5344CB8AC3E}">
        <p14:creationId xmlns:p14="http://schemas.microsoft.com/office/powerpoint/2010/main" val="299566588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06207" y="202747"/>
            <a:ext cx="4561953" cy="5954665"/>
          </a:xfrm>
          <a:prstGeom prst="rect">
            <a:avLst/>
          </a:prstGeom>
        </p:spPr>
      </p:pic>
      <p:sp>
        <p:nvSpPr>
          <p:cNvPr id="7" name="Rectangle 6"/>
          <p:cNvSpPr/>
          <p:nvPr/>
        </p:nvSpPr>
        <p:spPr>
          <a:xfrm>
            <a:off x="4714239" y="2712720"/>
            <a:ext cx="1869441" cy="163576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541269" y="4511040"/>
            <a:ext cx="4042411" cy="115824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34346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a:extLst>
              <a:ext uri="{FF2B5EF4-FFF2-40B4-BE49-F238E27FC236}">
                <a16:creationId xmlns:a16="http://schemas.microsoft.com/office/drawing/2014/main" id="{9B85B382-8A04-1A46-940B-E8B4E77BDDD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2077596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4550" y="179388"/>
            <a:ext cx="4474900" cy="5841036"/>
          </a:xfrm>
          <a:prstGeom prst="rect">
            <a:avLst/>
          </a:prstGeom>
        </p:spPr>
      </p:pic>
      <p:sp>
        <p:nvSpPr>
          <p:cNvPr id="6" name="Rectangle 5"/>
          <p:cNvSpPr/>
          <p:nvPr/>
        </p:nvSpPr>
        <p:spPr>
          <a:xfrm>
            <a:off x="2580640" y="857896"/>
            <a:ext cx="1888636"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674725" y="857896"/>
            <a:ext cx="1847995" cy="1681480"/>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71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A2D7603A-33BF-3B48-A78A-59C9C7714CAC}"/>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182689" y="306388"/>
            <a:ext cx="6818311" cy="5804459"/>
          </a:xfrm>
          <a:prstGeom prst="rect">
            <a:avLst/>
          </a:prstGeom>
          <a:ln w="50800">
            <a:solidFill>
              <a:srgbClr val="C00000"/>
            </a:solidFill>
            <a:miter lim="800000"/>
            <a:headEnd/>
            <a:tailEnd/>
          </a:ln>
        </p:spPr>
      </p:pic>
    </p:spTree>
    <p:extLst>
      <p:ext uri="{BB962C8B-B14F-4D97-AF65-F5344CB8AC3E}">
        <p14:creationId xmlns:p14="http://schemas.microsoft.com/office/powerpoint/2010/main" val="9066851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793" y="640990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84793" y="3018848"/>
            <a:ext cx="2654975" cy="2569934"/>
          </a:xfrm>
          <a:prstGeom prst="rect">
            <a:avLst/>
          </a:prstGeom>
        </p:spPr>
        <p:txBody>
          <a:bodyPr wrap="square">
            <a:spAutoFit/>
          </a:bodyPr>
          <a:lstStyle/>
          <a:p>
            <a:r>
              <a:rPr lang="en-US" sz="3200" b="1" dirty="0"/>
              <a:t>Prompt: </a:t>
            </a:r>
          </a:p>
          <a:p>
            <a:pPr algn="ctr"/>
            <a:r>
              <a:rPr lang="en-US" sz="2400" b="1"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462" y="1185030"/>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7" name="Picture 6">
            <a:extLst>
              <a:ext uri="{FF2B5EF4-FFF2-40B4-BE49-F238E27FC236}">
                <a16:creationId xmlns:a16="http://schemas.microsoft.com/office/drawing/2014/main" id="{914F7FB8-C81F-8043-B4C6-3AAB52CC1E6E}"/>
              </a:ext>
            </a:extLst>
          </p:cNvPr>
          <p:cNvPicPr>
            <a:picLocks noChangeAspect="1"/>
          </p:cNvPicPr>
          <p:nvPr/>
        </p:nvPicPr>
        <p:blipFill>
          <a:blip r:embed="rId4"/>
          <a:stretch>
            <a:fillRect/>
          </a:stretch>
        </p:blipFill>
        <p:spPr>
          <a:xfrm>
            <a:off x="2839781" y="1467309"/>
            <a:ext cx="6072187" cy="4121473"/>
          </a:xfrm>
          <a:prstGeom prst="rect">
            <a:avLst/>
          </a:prstGeom>
          <a:ln w="50800">
            <a:solidFill>
              <a:schemeClr val="tx1"/>
            </a:solidFill>
          </a:ln>
        </p:spPr>
      </p:pic>
    </p:spTree>
    <p:extLst>
      <p:ext uri="{BB962C8B-B14F-4D97-AF65-F5344CB8AC3E}">
        <p14:creationId xmlns:p14="http://schemas.microsoft.com/office/powerpoint/2010/main" val="195189784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4856" y="682389"/>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1863" y="1790385"/>
            <a:ext cx="1445364" cy="1648785"/>
          </a:xfrm>
          <a:prstGeom prst="rect">
            <a:avLst/>
          </a:prstGeom>
        </p:spPr>
      </p:pic>
      <p:sp>
        <p:nvSpPr>
          <p:cNvPr id="8" name="Rectangle 7"/>
          <p:cNvSpPr/>
          <p:nvPr/>
        </p:nvSpPr>
        <p:spPr>
          <a:xfrm>
            <a:off x="314202" y="3439170"/>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10" name="Picture 9">
            <a:extLst>
              <a:ext uri="{FF2B5EF4-FFF2-40B4-BE49-F238E27FC236}">
                <a16:creationId xmlns:a16="http://schemas.microsoft.com/office/drawing/2014/main" id="{B0A86911-993C-2543-B3A7-5859887A4FF3}"/>
              </a:ext>
            </a:extLst>
          </p:cNvPr>
          <p:cNvPicPr>
            <a:picLocks noChangeAspect="1"/>
          </p:cNvPicPr>
          <p:nvPr/>
        </p:nvPicPr>
        <p:blipFill>
          <a:blip r:embed="rId8"/>
          <a:stretch>
            <a:fillRect/>
          </a:stretch>
        </p:blipFill>
        <p:spPr>
          <a:xfrm>
            <a:off x="3515844" y="1668072"/>
            <a:ext cx="5413300" cy="3674256"/>
          </a:xfrm>
          <a:prstGeom prst="rect">
            <a:avLst/>
          </a:prstGeom>
          <a:ln w="50800">
            <a:solidFill>
              <a:schemeClr val="tx1"/>
            </a:solidFill>
          </a:ln>
        </p:spPr>
      </p:pic>
      <p:pic>
        <p:nvPicPr>
          <p:cNvPr id="2" name="Online Media 1" descr="Recorded Sound">
            <a:hlinkClick r:id="" action="ppaction://media"/>
            <a:extLst>
              <a:ext uri="{FF2B5EF4-FFF2-40B4-BE49-F238E27FC236}">
                <a16:creationId xmlns:a16="http://schemas.microsoft.com/office/drawing/2014/main" id="{A7DF5C13-91F7-2340-82F6-EF628E88A9FB}"/>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116344" y="5547162"/>
            <a:ext cx="812800" cy="812800"/>
          </a:xfrm>
          <a:prstGeom prst="rect">
            <a:avLst/>
          </a:prstGeom>
        </p:spPr>
      </p:pic>
      <p:pic>
        <p:nvPicPr>
          <p:cNvPr id="3" name="Online Media 2" descr="Recorded Sound">
            <a:hlinkClick r:id="" action="ppaction://media"/>
            <a:extLst>
              <a:ext uri="{FF2B5EF4-FFF2-40B4-BE49-F238E27FC236}">
                <a16:creationId xmlns:a16="http://schemas.microsoft.com/office/drawing/2014/main" id="{D97D98EC-6ACB-624B-9B14-D75967582CD5}"/>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7404100" y="275989"/>
            <a:ext cx="812800" cy="812800"/>
          </a:xfrm>
          <a:prstGeom prst="rect">
            <a:avLst/>
          </a:prstGeom>
          <a:ln>
            <a:solidFill>
              <a:schemeClr val="accent1"/>
            </a:solidFill>
          </a:ln>
        </p:spPr>
      </p:pic>
    </p:spTree>
    <p:extLst>
      <p:ext uri="{BB962C8B-B14F-4D97-AF65-F5344CB8AC3E}">
        <p14:creationId xmlns:p14="http://schemas.microsoft.com/office/powerpoint/2010/main" val="292075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49644"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9548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audio>
              <p:cMediaNode vol="80000">
                <p:cTn id="17" fill="hold" display="0">
                  <p:stCondLst>
                    <p:cond delay="indefinite"/>
                  </p:stCondLst>
                  <p:endCondLst>
                    <p:cond evt="onStopAudio" delay="0">
                      <p:tgtEl>
                        <p:sldTgt/>
                      </p:tgtEl>
                    </p:cond>
                  </p:endCondLst>
                </p:cTn>
                <p:tgtEl>
                  <p:spTgt spid="3"/>
                </p:tgtEl>
              </p:cMediaNode>
            </p:audio>
          </p:childTnLst>
        </p:cTn>
      </p:par>
    </p:tnLst>
    <p:bldLst>
      <p:bldP spid="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052160"/>
            <a:ext cx="3392116" cy="6324808"/>
          </a:xfrm>
          <a:prstGeom prst="rect">
            <a:avLst/>
          </a:prstGeom>
          <a:noFill/>
        </p:spPr>
        <p:txBody>
          <a:bodyPr wrap="square" rtlCol="0">
            <a:spAutoFit/>
          </a:bodyPr>
          <a:lstStyle/>
          <a:p>
            <a:r>
              <a:rPr lang="en-US" sz="1500" b="1" dirty="0"/>
              <a:t>Partner A: </a:t>
            </a:r>
            <a:r>
              <a:rPr lang="en-US" sz="1500" dirty="0"/>
              <a:t>I think what is happening is the family is taking the dog so they can play with it. What is happening in the visual text? </a:t>
            </a:r>
          </a:p>
          <a:p>
            <a:endParaRPr lang="en-US" sz="1500" dirty="0"/>
          </a:p>
          <a:p>
            <a:endParaRPr lang="en-US" sz="1500" dirty="0"/>
          </a:p>
          <a:p>
            <a:r>
              <a:rPr lang="en-US" sz="1500" b="1" dirty="0"/>
              <a:t>Partner A: </a:t>
            </a:r>
            <a:r>
              <a:rPr lang="en-US" sz="1500" dirty="0"/>
              <a:t>I notice the boy and the woman are holding a chew toy and a Frisbee.  There is also a red collar on the table. They are going to play with the dog. What can you add to your idea? </a:t>
            </a:r>
          </a:p>
          <a:p>
            <a:endParaRPr lang="en-US" sz="1500" b="1" dirty="0"/>
          </a:p>
          <a:p>
            <a:r>
              <a:rPr lang="en-US" sz="1500" b="1" dirty="0"/>
              <a:t>Partner A: </a:t>
            </a:r>
            <a:r>
              <a:rPr lang="en-US" sz="1500" dirty="0"/>
              <a:t>I notice the woman is handing a bone to the girl. The girl is also holding a Frisbee. I think she is going to take the dog and play with it.  What else can you add to support your claim? </a:t>
            </a:r>
          </a:p>
          <a:p>
            <a:endParaRPr lang="en-US" sz="1500" dirty="0"/>
          </a:p>
          <a:p>
            <a:r>
              <a:rPr lang="en-US" sz="1500" b="1" dirty="0"/>
              <a:t>Partner A: </a:t>
            </a:r>
            <a:r>
              <a:rPr lang="en-US" sz="1500" dirty="0"/>
              <a:t>I think the lady, the boy and the little girl are taking care of the dog by getting toys the dog can play with. Now what do you think is happening in the visual text? </a:t>
            </a:r>
          </a:p>
          <a:p>
            <a:endParaRPr lang="en-US" sz="1500" dirty="0"/>
          </a:p>
        </p:txBody>
      </p:sp>
      <p:sp>
        <p:nvSpPr>
          <p:cNvPr id="5" name="TextBox 4"/>
          <p:cNvSpPr txBox="1"/>
          <p:nvPr/>
        </p:nvSpPr>
        <p:spPr>
          <a:xfrm>
            <a:off x="4591715" y="1052160"/>
            <a:ext cx="3619308" cy="5863144"/>
          </a:xfrm>
          <a:prstGeom prst="rect">
            <a:avLst/>
          </a:prstGeom>
          <a:noFill/>
        </p:spPr>
        <p:txBody>
          <a:bodyPr wrap="square" rtlCol="0">
            <a:spAutoFit/>
          </a:bodyPr>
          <a:lstStyle/>
          <a:p>
            <a:pPr lvl="0" defTabSz="914400" eaLnBrk="0" fontAlgn="base" hangingPunct="0">
              <a:spcBef>
                <a:spcPct val="0"/>
              </a:spcBef>
              <a:spcAft>
                <a:spcPct val="0"/>
              </a:spcAft>
            </a:pPr>
            <a:r>
              <a:rPr lang="en-US" sz="1500" b="1" dirty="0"/>
              <a:t>Partner B: </a:t>
            </a:r>
            <a:r>
              <a:rPr lang="en-US" altLang="en-US" sz="1500" dirty="0"/>
              <a:t>I think what is happening is that a mom, a boy and a girl are trying to groom the dog. What can you add to your idea? </a:t>
            </a:r>
          </a:p>
          <a:p>
            <a:endParaRPr lang="en-US" sz="1500" b="1" dirty="0"/>
          </a:p>
          <a:p>
            <a:r>
              <a:rPr lang="en-US" sz="1500" b="1" dirty="0"/>
              <a:t>Partner B: </a:t>
            </a:r>
            <a:r>
              <a:rPr lang="en-US" sz="1500" dirty="0"/>
              <a:t>I notice a dog standing on a table. There is a towel and a spray can with a picture of a dog on it. There is newspaper on the table and the dog is standing on the newspaper. What evidence can you use to support your idea? </a:t>
            </a:r>
          </a:p>
          <a:p>
            <a:endParaRPr lang="en-US" sz="1500" b="1" dirty="0"/>
          </a:p>
          <a:p>
            <a:r>
              <a:rPr lang="en-US" sz="1500" b="1" dirty="0"/>
              <a:t>Partner B: </a:t>
            </a:r>
            <a:r>
              <a:rPr lang="en-US" sz="1500" dirty="0"/>
              <a:t>I notice the boy is using a towel on the dog’s head. He is also holding a hair brush. I think they are washing the dog to get it clean. What can you add to your claim? </a:t>
            </a:r>
          </a:p>
          <a:p>
            <a:endParaRPr lang="en-US" sz="1500" dirty="0"/>
          </a:p>
          <a:p>
            <a:r>
              <a:rPr lang="en-US" sz="1500" b="1" dirty="0"/>
              <a:t>Partner B: </a:t>
            </a:r>
            <a:r>
              <a:rPr lang="en-US" sz="1500" dirty="0"/>
              <a:t>Based on the evidence we discussed, I think the family is working together to take care of their pet’s needs. They are grooming the dog and trying to keep him happy with toys. </a:t>
            </a:r>
          </a:p>
          <a:p>
            <a:endParaRPr lang="en-US" sz="15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91715" y="1183600"/>
            <a:ext cx="0" cy="501815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476915" y="50448"/>
            <a:ext cx="8229600" cy="1001712"/>
          </a:xfrm>
        </p:spPr>
        <p:txBody>
          <a:bodyPr>
            <a:normAutofit fontScale="90000"/>
          </a:bodyPr>
          <a:lstStyle/>
          <a:p>
            <a:pPr algn="ctr"/>
            <a:r>
              <a:rPr lang="en-US" sz="2800" b="1" u="sng" dirty="0">
                <a:solidFill>
                  <a:schemeClr val="tx1"/>
                </a:solidFill>
              </a:rPr>
              <a:t>Visual Text </a:t>
            </a:r>
            <a:r>
              <a:rPr lang="en-US" sz="2800" b="1" dirty="0">
                <a:solidFill>
                  <a:schemeClr val="tx1"/>
                </a:solidFill>
              </a:rPr>
              <a:t>Model</a:t>
            </a:r>
            <a:br>
              <a:rPr lang="en-US" sz="2800" dirty="0">
                <a:solidFill>
                  <a:schemeClr val="tx1"/>
                </a:solidFill>
              </a:rPr>
            </a:br>
            <a:r>
              <a:rPr lang="en-US" sz="2800" b="1" dirty="0">
                <a:solidFill>
                  <a:schemeClr val="tx1"/>
                </a:solidFill>
              </a:rPr>
              <a:t>What is happening in this visual text?</a:t>
            </a:r>
            <a:br>
              <a:rPr lang="en-US" sz="2800" b="1" dirty="0">
                <a:solidFill>
                  <a:schemeClr val="tx1"/>
                </a:solidFill>
              </a:rPr>
            </a:br>
            <a:r>
              <a:rPr lang="en-US" sz="2800" b="1" dirty="0">
                <a:solidFill>
                  <a:schemeClr val="tx1"/>
                </a:solidFill>
              </a:rPr>
              <a:t>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2188508"/>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5331" y="3541985"/>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65331" y="5153282"/>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11566"/>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22581"/>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53282"/>
            <a:ext cx="1199599" cy="1048469"/>
          </a:xfrm>
          <a:prstGeom prst="rect">
            <a:avLst/>
          </a:prstGeom>
        </p:spPr>
      </p:pic>
    </p:spTree>
    <p:extLst>
      <p:ext uri="{BB962C8B-B14F-4D97-AF65-F5344CB8AC3E}">
        <p14:creationId xmlns:p14="http://schemas.microsoft.com/office/powerpoint/2010/main" val="2565137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1">
            <a:extLst>
              <a:ext uri="{FF2B5EF4-FFF2-40B4-BE49-F238E27FC236}">
                <a16:creationId xmlns:a16="http://schemas.microsoft.com/office/drawing/2014/main" id="{D7D810C0-CB1E-9B4D-83CB-F5E3BFE3E7DF}"/>
              </a:ext>
            </a:extLst>
          </p:cNvPr>
          <p:cNvPicPr>
            <a:picLocks noChangeAspect="1"/>
          </p:cNvPicPr>
          <p:nvPr/>
        </p:nvPicPr>
        <p:blipFill>
          <a:blip r:embed="rId2">
            <a:extLst>
              <a:ext uri="{28A0092B-C50C-407E-A947-70E740481C1C}">
                <a14:useLocalDpi xmlns:a14="http://schemas.microsoft.com/office/drawing/2010/main" val="0"/>
              </a:ext>
            </a:extLst>
          </a:blip>
          <a:srcRect l="4019" t="11743" r="7970" b="18991"/>
          <a:stretch>
            <a:fillRect/>
          </a:stretch>
        </p:blipFill>
        <p:spPr>
          <a:xfrm>
            <a:off x="1182689" y="306388"/>
            <a:ext cx="6818311" cy="5804459"/>
          </a:xfrm>
          <a:prstGeom prst="rect">
            <a:avLst/>
          </a:prstGeom>
          <a:ln w="50800">
            <a:solidFill>
              <a:srgbClr val="C00000"/>
            </a:solidFill>
            <a:miter lim="800000"/>
            <a:headEnd/>
            <a:tailEnd/>
          </a:ln>
        </p:spPr>
      </p:pic>
    </p:spTree>
    <p:extLst>
      <p:ext uri="{BB962C8B-B14F-4D97-AF65-F5344CB8AC3E}">
        <p14:creationId xmlns:p14="http://schemas.microsoft.com/office/powerpoint/2010/main" val="6853789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07775" y="913229"/>
            <a:ext cx="3079377" cy="2215991"/>
          </a:xfrm>
          <a:prstGeom prst="rect">
            <a:avLst/>
          </a:prstGeom>
          <a:noFill/>
        </p:spPr>
        <p:txBody>
          <a:bodyPr wrap="square" rtlCol="0">
            <a:spAutoFit/>
          </a:bodyPr>
          <a:lstStyle/>
          <a:p>
            <a:pPr algn="ctr"/>
            <a:r>
              <a:rPr lang="en-US" sz="2400" b="1" dirty="0"/>
              <a:t>Listen to the Non-Model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4782" y="2021225"/>
            <a:ext cx="1445364" cy="1648785"/>
          </a:xfrm>
          <a:prstGeom prst="rect">
            <a:avLst/>
          </a:prstGeom>
        </p:spPr>
      </p:pic>
      <p:sp>
        <p:nvSpPr>
          <p:cNvPr id="5" name="TextBox 4"/>
          <p:cNvSpPr txBox="1"/>
          <p:nvPr/>
        </p:nvSpPr>
        <p:spPr>
          <a:xfrm>
            <a:off x="0" y="5653707"/>
            <a:ext cx="9144000" cy="369332"/>
          </a:xfrm>
          <a:prstGeom prst="rect">
            <a:avLst/>
          </a:prstGeom>
          <a:noFill/>
        </p:spPr>
        <p:txBody>
          <a:bodyPr wrap="square" rtlCol="0">
            <a:spAutoFit/>
          </a:bodyPr>
          <a:lstStyle/>
          <a:p>
            <a:pPr algn="ctr"/>
            <a:r>
              <a:rPr lang="en-US" b="1" dirty="0">
                <a:solidFill>
                  <a:schemeClr val="bg1"/>
                </a:solidFill>
              </a:rPr>
              <a:t>WHAT DO YOU NOTICE IN THE VISUAL TEXT?  CITE DETAILS TO CLARIFY YOUR IDEAS.</a:t>
            </a:r>
          </a:p>
        </p:txBody>
      </p:sp>
      <p:sp>
        <p:nvSpPr>
          <p:cNvPr id="8" name="Rectangle 7"/>
          <p:cNvSpPr/>
          <p:nvPr/>
        </p:nvSpPr>
        <p:spPr>
          <a:xfrm>
            <a:off x="360267" y="3670010"/>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10" name="Picture 9">
            <a:extLst>
              <a:ext uri="{FF2B5EF4-FFF2-40B4-BE49-F238E27FC236}">
                <a16:creationId xmlns:a16="http://schemas.microsoft.com/office/drawing/2014/main" id="{12009CF3-F1EF-3942-B61C-7182272B9A62}"/>
              </a:ext>
            </a:extLst>
          </p:cNvPr>
          <p:cNvPicPr>
            <a:picLocks noChangeAspect="1"/>
          </p:cNvPicPr>
          <p:nvPr/>
        </p:nvPicPr>
        <p:blipFill>
          <a:blip r:embed="rId6"/>
          <a:stretch>
            <a:fillRect/>
          </a:stretch>
        </p:blipFill>
        <p:spPr>
          <a:xfrm>
            <a:off x="3470094" y="1743076"/>
            <a:ext cx="5413300" cy="3674256"/>
          </a:xfrm>
          <a:prstGeom prst="rect">
            <a:avLst/>
          </a:prstGeom>
          <a:ln w="50800">
            <a:solidFill>
              <a:schemeClr val="tx1"/>
            </a:solidFill>
          </a:ln>
        </p:spPr>
      </p:pic>
      <p:pic>
        <p:nvPicPr>
          <p:cNvPr id="2" name="Online Media 1" descr="Recorded Sound">
            <a:hlinkClick r:id="" action="ppaction://media"/>
            <a:extLst>
              <a:ext uri="{FF2B5EF4-FFF2-40B4-BE49-F238E27FC236}">
                <a16:creationId xmlns:a16="http://schemas.microsoft.com/office/drawing/2014/main" id="{1A8E2772-B893-1E48-88AB-8D37981576E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04100" y="428561"/>
            <a:ext cx="812800" cy="812800"/>
          </a:xfrm>
          <a:prstGeom prst="rect">
            <a:avLst/>
          </a:prstGeom>
          <a:ln>
            <a:solidFill>
              <a:schemeClr val="accent1"/>
            </a:solidFill>
          </a:ln>
        </p:spPr>
      </p:pic>
    </p:spTree>
    <p:extLst>
      <p:ext uri="{BB962C8B-B14F-4D97-AF65-F5344CB8AC3E}">
        <p14:creationId xmlns:p14="http://schemas.microsoft.com/office/powerpoint/2010/main" val="2669091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512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99599" y="1117731"/>
            <a:ext cx="3392116" cy="4893647"/>
          </a:xfrm>
          <a:prstGeom prst="rect">
            <a:avLst/>
          </a:prstGeom>
          <a:noFill/>
        </p:spPr>
        <p:txBody>
          <a:bodyPr wrap="square" rtlCol="0">
            <a:spAutoFit/>
          </a:bodyPr>
          <a:lstStyle/>
          <a:p>
            <a:r>
              <a:rPr lang="en-US" sz="1700" b="1" dirty="0"/>
              <a:t>Partner A: </a:t>
            </a:r>
            <a:r>
              <a:rPr lang="en-US" dirty="0"/>
              <a:t>There is a dog. What do you think? </a:t>
            </a:r>
            <a:endParaRPr lang="en-US" sz="1600" dirty="0"/>
          </a:p>
          <a:p>
            <a:endParaRPr lang="en-US" sz="1700" dirty="0"/>
          </a:p>
          <a:p>
            <a:endParaRPr lang="en-US" sz="1700" dirty="0"/>
          </a:p>
          <a:p>
            <a:endParaRPr lang="en-US" sz="1700" dirty="0"/>
          </a:p>
          <a:p>
            <a:r>
              <a:rPr lang="en-US" sz="1700" b="1" dirty="0"/>
              <a:t>Partner A:  </a:t>
            </a:r>
            <a:r>
              <a:rPr lang="en-US" dirty="0"/>
              <a:t>I notice toys. </a:t>
            </a:r>
            <a:br>
              <a:rPr lang="en-US" dirty="0"/>
            </a:br>
            <a:endParaRPr lang="en-US" sz="1600" dirty="0"/>
          </a:p>
          <a:p>
            <a:endParaRPr lang="en-US" sz="1700" b="1" dirty="0"/>
          </a:p>
          <a:p>
            <a:endParaRPr lang="en-US" sz="1700" b="1" dirty="0"/>
          </a:p>
          <a:p>
            <a:endParaRPr lang="en-US" sz="1700" b="1" dirty="0"/>
          </a:p>
          <a:p>
            <a:r>
              <a:rPr lang="en-US" sz="1700" b="1" dirty="0"/>
              <a:t>Partner A: </a:t>
            </a:r>
            <a:r>
              <a:rPr lang="en-US" dirty="0"/>
              <a:t>I notice people cleaning the dog. </a:t>
            </a:r>
            <a:endParaRPr lang="en-US" sz="1600" dirty="0"/>
          </a:p>
          <a:p>
            <a:endParaRPr lang="en-US" sz="1700" dirty="0"/>
          </a:p>
          <a:p>
            <a:endParaRPr lang="en-US" sz="1700" dirty="0"/>
          </a:p>
          <a:p>
            <a:endParaRPr lang="en-US" sz="1700" dirty="0"/>
          </a:p>
          <a:p>
            <a:r>
              <a:rPr lang="en-US" sz="1700" b="1" dirty="0"/>
              <a:t>Partner A: </a:t>
            </a:r>
            <a:r>
              <a:rPr lang="en-US" dirty="0"/>
              <a:t>The people are cleaning the dog because it is dirty. </a:t>
            </a:r>
            <a:endParaRPr lang="en-US" sz="1600" dirty="0"/>
          </a:p>
          <a:p>
            <a:endParaRPr lang="en-US" sz="1700" dirty="0"/>
          </a:p>
        </p:txBody>
      </p:sp>
      <p:sp>
        <p:nvSpPr>
          <p:cNvPr id="5" name="TextBox 4"/>
          <p:cNvSpPr txBox="1"/>
          <p:nvPr/>
        </p:nvSpPr>
        <p:spPr>
          <a:xfrm>
            <a:off x="4591715" y="1052160"/>
            <a:ext cx="3619308" cy="4924425"/>
          </a:xfrm>
          <a:prstGeom prst="rect">
            <a:avLst/>
          </a:prstGeom>
          <a:noFill/>
        </p:spPr>
        <p:txBody>
          <a:bodyPr wrap="square" rtlCol="0">
            <a:spAutoFit/>
          </a:bodyPr>
          <a:lstStyle/>
          <a:p>
            <a:r>
              <a:rPr lang="en-US" sz="1700" b="1" dirty="0"/>
              <a:t>Partner B:  </a:t>
            </a:r>
            <a:r>
              <a:rPr lang="en-US" dirty="0"/>
              <a:t>The dog is getting cleaned. What do you think? </a:t>
            </a:r>
            <a:endParaRPr lang="en-US" sz="1600" dirty="0"/>
          </a:p>
          <a:p>
            <a:endParaRPr lang="en-US" sz="1700" b="1" dirty="0"/>
          </a:p>
          <a:p>
            <a:endParaRPr lang="en-US" sz="1700" b="1" dirty="0"/>
          </a:p>
          <a:p>
            <a:endParaRPr lang="en-US" sz="1700" b="1" dirty="0"/>
          </a:p>
          <a:p>
            <a:r>
              <a:rPr lang="en-US" sz="1700" b="1" dirty="0"/>
              <a:t>Partner B: </a:t>
            </a:r>
            <a:r>
              <a:rPr lang="en-US" dirty="0"/>
              <a:t>I notice the newspaper. </a:t>
            </a:r>
            <a:br>
              <a:rPr lang="en-US" dirty="0"/>
            </a:br>
            <a:endParaRPr lang="en-US" sz="1600" dirty="0"/>
          </a:p>
          <a:p>
            <a:endParaRPr lang="en-US" sz="1700" dirty="0"/>
          </a:p>
          <a:p>
            <a:endParaRPr lang="en-US" sz="1700" dirty="0"/>
          </a:p>
          <a:p>
            <a:endParaRPr lang="en-US" sz="1700" dirty="0"/>
          </a:p>
          <a:p>
            <a:r>
              <a:rPr lang="en-US" sz="1700" b="1" dirty="0"/>
              <a:t>Partner B: </a:t>
            </a:r>
            <a:r>
              <a:rPr lang="en-US" dirty="0"/>
              <a:t>I think the family is going to take the dog for a walk. </a:t>
            </a:r>
            <a:endParaRPr lang="en-US" sz="1600" dirty="0"/>
          </a:p>
          <a:p>
            <a:endParaRPr lang="en-US" sz="1700" dirty="0"/>
          </a:p>
          <a:p>
            <a:endParaRPr lang="en-US" sz="1700" dirty="0"/>
          </a:p>
          <a:p>
            <a:endParaRPr lang="en-US" sz="1700" dirty="0"/>
          </a:p>
          <a:p>
            <a:r>
              <a:rPr lang="en-US" sz="1700" b="1" dirty="0"/>
              <a:t>Partner B</a:t>
            </a:r>
            <a:r>
              <a:rPr lang="en-US" sz="1700" dirty="0"/>
              <a:t>: </a:t>
            </a:r>
            <a:r>
              <a:rPr lang="en-US" dirty="0"/>
              <a:t>The dog is getting cleaned and walked because they love him. </a:t>
            </a:r>
            <a:endParaRPr lang="en-US" sz="1600" dirty="0"/>
          </a:p>
          <a:p>
            <a:endParaRPr lang="en-US" sz="1900" dirty="0"/>
          </a:p>
        </p:txBody>
      </p:sp>
      <p:pic>
        <p:nvPicPr>
          <p:cNvPr id="3" name="Picture 2"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910158"/>
            <a:ext cx="1199599" cy="1048469"/>
          </a:xfrm>
          <a:prstGeom prst="rect">
            <a:avLst/>
          </a:prstGeom>
        </p:spPr>
      </p:pic>
      <p:pic>
        <p:nvPicPr>
          <p:cNvPr id="14" name="Picture 13"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5" y="910158"/>
            <a:ext cx="948679" cy="957629"/>
          </a:xfrm>
          <a:prstGeom prst="rect">
            <a:avLst/>
          </a:prstGeom>
        </p:spPr>
      </p:pic>
      <p:cxnSp>
        <p:nvCxnSpPr>
          <p:cNvPr id="20" name="Straight Connector 19"/>
          <p:cNvCxnSpPr>
            <a:cxnSpLocks/>
          </p:cNvCxnSpPr>
          <p:nvPr/>
        </p:nvCxnSpPr>
        <p:spPr>
          <a:xfrm>
            <a:off x="4591715" y="1183600"/>
            <a:ext cx="0" cy="508861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Title 1"/>
          <p:cNvSpPr>
            <a:spLocks noGrp="1"/>
          </p:cNvSpPr>
          <p:nvPr>
            <p:ph type="title" idx="4294967295"/>
          </p:nvPr>
        </p:nvSpPr>
        <p:spPr>
          <a:xfrm>
            <a:off x="599798" y="31043"/>
            <a:ext cx="8229600" cy="1001713"/>
          </a:xfrm>
        </p:spPr>
        <p:txBody>
          <a:bodyPr>
            <a:normAutofit fontScale="90000"/>
          </a:bodyPr>
          <a:lstStyle/>
          <a:p>
            <a:pPr algn="ctr"/>
            <a:r>
              <a:rPr lang="en-US" sz="2800" b="1" u="sng" dirty="0">
                <a:solidFill>
                  <a:schemeClr val="tx1"/>
                </a:solidFill>
              </a:rPr>
              <a:t>Visual Text </a:t>
            </a:r>
            <a:r>
              <a:rPr lang="en-US" sz="2800" b="1" dirty="0">
                <a:solidFill>
                  <a:schemeClr val="tx1"/>
                </a:solidFill>
              </a:rPr>
              <a:t>Non- Model</a:t>
            </a:r>
            <a:br>
              <a:rPr lang="en-US" sz="2800" dirty="0">
                <a:solidFill>
                  <a:schemeClr val="tx1"/>
                </a:solidFill>
              </a:rPr>
            </a:br>
            <a:r>
              <a:rPr lang="en-US" sz="2800" b="1" dirty="0">
                <a:solidFill>
                  <a:schemeClr val="tx1"/>
                </a:solidFill>
              </a:rPr>
              <a:t>What is happening in this visual text?</a:t>
            </a:r>
            <a:br>
              <a:rPr lang="en-US" sz="2800" b="1" dirty="0">
                <a:solidFill>
                  <a:schemeClr val="tx1"/>
                </a:solidFill>
              </a:rPr>
            </a:br>
            <a:r>
              <a:rPr lang="en-US" sz="2800" b="1" dirty="0">
                <a:solidFill>
                  <a:schemeClr val="tx1"/>
                </a:solidFill>
              </a:rPr>
              <a:t> Provide evidence from the text to support your claim. </a:t>
            </a:r>
          </a:p>
        </p:txBody>
      </p:sp>
      <p:pic>
        <p:nvPicPr>
          <p:cNvPr id="19" name="Picture 18"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4" y="2192050"/>
            <a:ext cx="948679" cy="957629"/>
          </a:xfrm>
          <a:prstGeom prst="rect">
            <a:avLst/>
          </a:prstGeom>
        </p:spPr>
      </p:pic>
      <p:pic>
        <p:nvPicPr>
          <p:cNvPr id="22" name="Picture 21"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3" y="3655394"/>
            <a:ext cx="948679" cy="957629"/>
          </a:xfrm>
          <a:prstGeom prst="rect">
            <a:avLst/>
          </a:prstGeom>
        </p:spPr>
      </p:pic>
      <p:pic>
        <p:nvPicPr>
          <p:cNvPr id="23" name="Picture 22" descr="Screen Shot 2016-03-07 at 10.04.1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4752" y="4988262"/>
            <a:ext cx="948679" cy="957629"/>
          </a:xfrm>
          <a:prstGeom prst="rect">
            <a:avLst/>
          </a:prstGeom>
        </p:spPr>
      </p:pic>
      <p:pic>
        <p:nvPicPr>
          <p:cNvPr id="24" name="Picture 23"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48358"/>
            <a:ext cx="1199599" cy="1048469"/>
          </a:xfrm>
          <a:prstGeom prst="rect">
            <a:avLst/>
          </a:prstGeom>
        </p:spPr>
      </p:pic>
      <p:pic>
        <p:nvPicPr>
          <p:cNvPr id="25" name="Picture 24"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3564554"/>
            <a:ext cx="1199599" cy="1048469"/>
          </a:xfrm>
          <a:prstGeom prst="rect">
            <a:avLst/>
          </a:prstGeom>
        </p:spPr>
      </p:pic>
      <p:pic>
        <p:nvPicPr>
          <p:cNvPr id="26" name="Picture 25" descr="Screen Shot 2016-03-07 at 10.04.06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978429"/>
            <a:ext cx="1199599" cy="1048469"/>
          </a:xfrm>
          <a:prstGeom prst="rect">
            <a:avLst/>
          </a:prstGeom>
        </p:spPr>
      </p:pic>
    </p:spTree>
    <p:extLst>
      <p:ext uri="{BB962C8B-B14F-4D97-AF65-F5344CB8AC3E}">
        <p14:creationId xmlns:p14="http://schemas.microsoft.com/office/powerpoint/2010/main" val="2761360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12" end="1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5083" y="2326572"/>
            <a:ext cx="4848924" cy="3877985"/>
          </a:xfrm>
          <a:prstGeom prst="rect">
            <a:avLst/>
          </a:prstGeom>
          <a:noFill/>
        </p:spPr>
        <p:txBody>
          <a:bodyPr wrap="square" rtlCol="0">
            <a:spAutoFit/>
          </a:bodyPr>
          <a:lstStyle/>
          <a:p>
            <a:pPr marL="214313" indent="-214313">
              <a:buFont typeface="Arial" charset="0"/>
              <a:buChar char="•"/>
            </a:pPr>
            <a:endParaRPr lang="en-US" sz="600" dirty="0"/>
          </a:p>
          <a:p>
            <a:r>
              <a:rPr lang="en-US" sz="2000" dirty="0"/>
              <a:t>Rules of the game: </a:t>
            </a:r>
          </a:p>
          <a:p>
            <a:pPr marL="214313" indent="-214313">
              <a:buFont typeface="Arial" charset="0"/>
              <a:buChar char="•"/>
            </a:pPr>
            <a:endParaRPr lang="en-US" sz="2000" dirty="0"/>
          </a:p>
          <a:p>
            <a:pPr marL="342900" indent="-342900">
              <a:buFont typeface="+mj-lt"/>
              <a:buAutoNum type="arabicPeriod"/>
            </a:pPr>
            <a:r>
              <a:rPr lang="en-US" sz="2000" dirty="0"/>
              <a:t>Each of you needs one CREATE, two CLARIFY and two FORTIFY cards</a:t>
            </a:r>
          </a:p>
          <a:p>
            <a:pPr marL="342900" indent="-342900">
              <a:buFont typeface="+mj-lt"/>
              <a:buAutoNum type="arabicPeriod"/>
            </a:pPr>
            <a:endParaRPr lang="en-US" sz="2000" dirty="0"/>
          </a:p>
          <a:p>
            <a:pPr marL="342900" indent="-342900">
              <a:buFont typeface="+mj-lt"/>
              <a:buAutoNum type="arabicPeriod"/>
            </a:pPr>
            <a:r>
              <a:rPr lang="en-US" sz="2000" dirty="0"/>
              <a:t>Each of you will play one card as you share your CREATE, CLARIFY and FORTIFY ideas.  You will continue taking turns until all cards are placed in the middle.</a:t>
            </a:r>
          </a:p>
          <a:p>
            <a:pPr marL="342900" indent="-342900">
              <a:buFont typeface="+mj-lt"/>
              <a:buAutoNum type="arabicPeriod"/>
            </a:pPr>
            <a:endParaRPr lang="en-US" sz="2000" dirty="0"/>
          </a:p>
          <a:p>
            <a:pPr marL="342900" indent="-342900">
              <a:buFont typeface="+mj-lt"/>
              <a:buAutoNum type="arabicPeriod"/>
            </a:pPr>
            <a:r>
              <a:rPr lang="en-US" sz="2000" dirty="0"/>
              <a:t>If you’re done early repeat the process for an additional round.</a:t>
            </a:r>
          </a:p>
        </p:txBody>
      </p:sp>
      <p:pic>
        <p:nvPicPr>
          <p:cNvPr id="8" name="Content Placeholder 8" descr="Screen Shot 2016-03-16 at 2.53.1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2817" y="2669856"/>
            <a:ext cx="1604208" cy="2093955"/>
          </a:xfrm>
          <a:prstGeom prst="rect">
            <a:avLst/>
          </a:prstGeom>
          <a:ln w="12700">
            <a:solidFill>
              <a:schemeClr val="tx1"/>
            </a:solidFill>
          </a:ln>
        </p:spPr>
      </p:pic>
      <p:pic>
        <p:nvPicPr>
          <p:cNvPr id="10" name="Content Placeholder 10" descr="Screen Shot 2016-03-16 at 2.54.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553" y="2669856"/>
            <a:ext cx="1672397" cy="2078616"/>
          </a:xfrm>
          <a:prstGeom prst="rect">
            <a:avLst/>
          </a:prstGeom>
          <a:ln w="12700">
            <a:solidFill>
              <a:schemeClr val="tx1"/>
            </a:solidFill>
          </a:ln>
        </p:spPr>
      </p:pic>
      <p:sp>
        <p:nvSpPr>
          <p:cNvPr id="13" name="TextBox 12"/>
          <p:cNvSpPr txBox="1"/>
          <p:nvPr/>
        </p:nvSpPr>
        <p:spPr>
          <a:xfrm>
            <a:off x="5098161" y="1113189"/>
            <a:ext cx="3769507" cy="1338828"/>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sz="2100" b="1" u="sng" dirty="0"/>
              <a:t>PROMPT: </a:t>
            </a:r>
          </a:p>
          <a:p>
            <a:pPr algn="ctr"/>
            <a:r>
              <a:rPr lang="en-US" sz="2000" dirty="0"/>
              <a:t>What is happening in this visual text? Provide evidence from the text to support your claim.</a:t>
            </a:r>
          </a:p>
        </p:txBody>
      </p:sp>
      <p:sp>
        <p:nvSpPr>
          <p:cNvPr id="3" name="Rectangle 2"/>
          <p:cNvSpPr/>
          <p:nvPr/>
        </p:nvSpPr>
        <p:spPr>
          <a:xfrm>
            <a:off x="5364007" y="4632591"/>
            <a:ext cx="3503661" cy="1461939"/>
          </a:xfrm>
          <a:prstGeom prst="rect">
            <a:avLst/>
          </a:prstGeom>
        </p:spPr>
        <p:txBody>
          <a:bodyPr wrap="square">
            <a:spAutoFit/>
          </a:bodyPr>
          <a:lstStyle/>
          <a:p>
            <a:pPr marL="214313" indent="-214313">
              <a:buFont typeface="Arial" charset="0"/>
              <a:buChar char="•"/>
            </a:pPr>
            <a:endParaRPr lang="en-US" sz="900" dirty="0"/>
          </a:p>
          <a:p>
            <a:r>
              <a:rPr lang="en-US" sz="2000" dirty="0"/>
              <a:t>Remember to use the </a:t>
            </a:r>
            <a:r>
              <a:rPr lang="en-US" sz="2000" b="1" u="sng" dirty="0"/>
              <a:t>Constructive Conversation Norms</a:t>
            </a:r>
            <a:r>
              <a:rPr lang="en-US" sz="2000" dirty="0"/>
              <a:t> and </a:t>
            </a:r>
            <a:r>
              <a:rPr lang="en-US" sz="2000" b="1" u="sng" dirty="0"/>
              <a:t>Skills</a:t>
            </a:r>
            <a:r>
              <a:rPr lang="en-US" sz="2000" dirty="0"/>
              <a:t> as you play the game.</a:t>
            </a:r>
          </a:p>
        </p:txBody>
      </p:sp>
      <p:sp>
        <p:nvSpPr>
          <p:cNvPr id="11" name="Title 10"/>
          <p:cNvSpPr>
            <a:spLocks noGrp="1"/>
          </p:cNvSpPr>
          <p:nvPr>
            <p:ph type="title" idx="4294967295"/>
          </p:nvPr>
        </p:nvSpPr>
        <p:spPr>
          <a:xfrm>
            <a:off x="1812925" y="203200"/>
            <a:ext cx="7331075" cy="1000125"/>
          </a:xfrm>
        </p:spPr>
        <p:txBody>
          <a:bodyPr>
            <a:normAutofit fontScale="90000"/>
          </a:bodyPr>
          <a:lstStyle/>
          <a:p>
            <a:r>
              <a:rPr lang="en-US" b="1" dirty="0">
                <a:solidFill>
                  <a:schemeClr val="tx1"/>
                </a:solidFill>
              </a:rPr>
              <a:t>Constructive Conversation Game</a:t>
            </a: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146" y="533824"/>
            <a:ext cx="980572" cy="1095414"/>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Content Placeholder 3">
            <a:extLst>
              <a:ext uri="{FF2B5EF4-FFF2-40B4-BE49-F238E27FC236}">
                <a16:creationId xmlns:a16="http://schemas.microsoft.com/office/drawing/2014/main" id="{79614153-CD4A-7C4A-8B0C-25FBA7A09C03}"/>
              </a:ext>
            </a:extLst>
          </p:cNvPr>
          <p:cNvPicPr>
            <a:picLocks noChangeAspect="1"/>
          </p:cNvPicPr>
          <p:nvPr/>
        </p:nvPicPr>
        <p:blipFill rotWithShape="1">
          <a:blip r:embed="rId6">
            <a:extLst>
              <a:ext uri="{28A0092B-C50C-407E-A947-70E740481C1C}">
                <a14:useLocalDpi xmlns:a14="http://schemas.microsoft.com/office/drawing/2010/main" val="0"/>
              </a:ext>
            </a:extLst>
          </a:blip>
          <a:srcRect l="1" r="49140" b="48702"/>
          <a:stretch/>
        </p:blipFill>
        <p:spPr>
          <a:xfrm>
            <a:off x="2323721" y="1163818"/>
            <a:ext cx="751098" cy="585404"/>
          </a:xfrm>
          <a:prstGeom prst="rect">
            <a:avLst/>
          </a:prstGeom>
          <a:ln>
            <a:solidFill>
              <a:schemeClr val="tx1"/>
            </a:solidFill>
          </a:ln>
        </p:spPr>
      </p:pic>
      <p:pic>
        <p:nvPicPr>
          <p:cNvPr id="15" name="Picture 14">
            <a:extLst>
              <a:ext uri="{FF2B5EF4-FFF2-40B4-BE49-F238E27FC236}">
                <a16:creationId xmlns:a16="http://schemas.microsoft.com/office/drawing/2014/main" id="{5D77B6EC-4564-DF47-B768-73CD0D9F59EE}"/>
              </a:ext>
            </a:extLst>
          </p:cNvPr>
          <p:cNvPicPr>
            <a:picLocks noChangeAspect="1"/>
          </p:cNvPicPr>
          <p:nvPr/>
        </p:nvPicPr>
        <p:blipFill rotWithShape="1">
          <a:blip r:embed="rId7"/>
          <a:srcRect l="50346" t="50297" b="1"/>
          <a:stretch/>
        </p:blipFill>
        <p:spPr>
          <a:xfrm>
            <a:off x="2570252" y="1406619"/>
            <a:ext cx="738585" cy="571286"/>
          </a:xfrm>
          <a:prstGeom prst="rect">
            <a:avLst/>
          </a:prstGeom>
          <a:solidFill>
            <a:schemeClr val="bg1"/>
          </a:solidFill>
          <a:ln>
            <a:solidFill>
              <a:schemeClr val="tx1"/>
            </a:solidFill>
          </a:ln>
        </p:spPr>
      </p:pic>
      <p:pic>
        <p:nvPicPr>
          <p:cNvPr id="16" name="Picture 15">
            <a:extLst>
              <a:ext uri="{FF2B5EF4-FFF2-40B4-BE49-F238E27FC236}">
                <a16:creationId xmlns:a16="http://schemas.microsoft.com/office/drawing/2014/main" id="{561FECEC-CC00-FC4B-A973-6D131F45BEE3}"/>
              </a:ext>
            </a:extLst>
          </p:cNvPr>
          <p:cNvPicPr>
            <a:picLocks noChangeAspect="1"/>
          </p:cNvPicPr>
          <p:nvPr/>
        </p:nvPicPr>
        <p:blipFill rotWithShape="1">
          <a:blip r:embed="rId7"/>
          <a:srcRect l="50346" t="50297" b="1"/>
          <a:stretch/>
        </p:blipFill>
        <p:spPr>
          <a:xfrm>
            <a:off x="2802318" y="1615016"/>
            <a:ext cx="738585" cy="571286"/>
          </a:xfrm>
          <a:prstGeom prst="rect">
            <a:avLst/>
          </a:prstGeom>
          <a:solidFill>
            <a:schemeClr val="bg1"/>
          </a:solidFill>
          <a:ln>
            <a:solidFill>
              <a:schemeClr val="tx1"/>
            </a:solidFill>
          </a:ln>
        </p:spPr>
      </p:pic>
      <p:pic>
        <p:nvPicPr>
          <p:cNvPr id="17" name="Picture 16">
            <a:extLst>
              <a:ext uri="{FF2B5EF4-FFF2-40B4-BE49-F238E27FC236}">
                <a16:creationId xmlns:a16="http://schemas.microsoft.com/office/drawing/2014/main" id="{48C445EA-FF6D-F74F-BC09-1AFD367A7C26}"/>
              </a:ext>
            </a:extLst>
          </p:cNvPr>
          <p:cNvPicPr>
            <a:picLocks noChangeAspect="1"/>
          </p:cNvPicPr>
          <p:nvPr/>
        </p:nvPicPr>
        <p:blipFill rotWithShape="1">
          <a:blip r:embed="rId8"/>
          <a:srcRect r="50353" b="50752"/>
          <a:stretch/>
        </p:blipFill>
        <p:spPr>
          <a:xfrm rot="5400000">
            <a:off x="3668804" y="1165333"/>
            <a:ext cx="583420" cy="748551"/>
          </a:xfrm>
          <a:prstGeom prst="rect">
            <a:avLst/>
          </a:prstGeom>
          <a:ln>
            <a:solidFill>
              <a:schemeClr val="tx1"/>
            </a:solidFill>
          </a:ln>
        </p:spPr>
      </p:pic>
      <p:pic>
        <p:nvPicPr>
          <p:cNvPr id="18" name="Picture 17">
            <a:extLst>
              <a:ext uri="{FF2B5EF4-FFF2-40B4-BE49-F238E27FC236}">
                <a16:creationId xmlns:a16="http://schemas.microsoft.com/office/drawing/2014/main" id="{5051245B-A9C9-A644-A623-ED377CF78DB4}"/>
              </a:ext>
            </a:extLst>
          </p:cNvPr>
          <p:cNvPicPr>
            <a:picLocks noChangeAspect="1"/>
          </p:cNvPicPr>
          <p:nvPr/>
        </p:nvPicPr>
        <p:blipFill rotWithShape="1">
          <a:blip r:embed="rId8"/>
          <a:srcRect r="50353" b="50752"/>
          <a:stretch/>
        </p:blipFill>
        <p:spPr>
          <a:xfrm rot="5400000">
            <a:off x="3841441" y="1409088"/>
            <a:ext cx="576678" cy="739901"/>
          </a:xfrm>
          <a:prstGeom prst="rect">
            <a:avLst/>
          </a:prstGeom>
          <a:ln>
            <a:solidFill>
              <a:schemeClr val="tx1"/>
            </a:solidFill>
          </a:ln>
        </p:spPr>
      </p:pic>
    </p:spTree>
    <p:extLst>
      <p:ext uri="{BB962C8B-B14F-4D97-AF65-F5344CB8AC3E}">
        <p14:creationId xmlns:p14="http://schemas.microsoft.com/office/powerpoint/2010/main" val="418940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dissolve">
                                      <p:cBhvr>
                                        <p:cTn id="7" dur="500"/>
                                        <p:tgtEl>
                                          <p:spTgt spid="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dissolve">
                                      <p:cBhvr>
                                        <p:cTn id="12" dur="500"/>
                                        <p:tgtEl>
                                          <p:spTgt spid="5">
                                            <p:txEl>
                                              <p:pRg st="3" end="3"/>
                                            </p:txEl>
                                          </p:spTgt>
                                        </p:tgtEl>
                                      </p:cBhvr>
                                    </p:animEffect>
                                  </p:childTnLst>
                                </p:cTn>
                              </p:par>
                              <p:par>
                                <p:cTn id="13" presetID="1" presetClass="entr" presetSubtype="0" fill="hold"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dissolve">
                                      <p:cBhvr>
                                        <p:cTn id="27" dur="500"/>
                                        <p:tgtEl>
                                          <p:spTgt spid="5">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5">
                                            <p:txEl>
                                              <p:pRg st="7" end="7"/>
                                            </p:txEl>
                                          </p:spTgt>
                                        </p:tgtEl>
                                        <p:attrNameLst>
                                          <p:attrName>style.visibility</p:attrName>
                                        </p:attrNameLst>
                                      </p:cBhvr>
                                      <p:to>
                                        <p:strVal val="visible"/>
                                      </p:to>
                                    </p:set>
                                    <p:animEffect transition="in" filter="dissolve">
                                      <p:cBhvr>
                                        <p:cTn id="32" dur="500"/>
                                        <p:tgtEl>
                                          <p:spTgt spid="5">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dissolve">
                                      <p:cBhvr>
                                        <p:cTn id="37" dur="500"/>
                                        <p:tgtEl>
                                          <p:spTgt spid="13">
                                            <p:txEl>
                                              <p:pRg st="0" end="0"/>
                                            </p:txEl>
                                          </p:spTgt>
                                        </p:tgtEl>
                                      </p:cBhvr>
                                    </p:animEffect>
                                  </p:childTnLst>
                                </p:cTn>
                              </p:par>
                              <p:par>
                                <p:cTn id="38" presetID="9" presetClass="entr" presetSubtype="0" fill="hold" nodeType="withEffect">
                                  <p:stCondLst>
                                    <p:cond delay="0"/>
                                  </p:stCondLst>
                                  <p:childTnLst>
                                    <p:set>
                                      <p:cBhvr>
                                        <p:cTn id="39" dur="1" fill="hold">
                                          <p:stCondLst>
                                            <p:cond delay="0"/>
                                          </p:stCondLst>
                                        </p:cTn>
                                        <p:tgtEl>
                                          <p:spTgt spid="13">
                                            <p:txEl>
                                              <p:pRg st="1" end="1"/>
                                            </p:txEl>
                                          </p:spTgt>
                                        </p:tgtEl>
                                        <p:attrNameLst>
                                          <p:attrName>style.visibility</p:attrName>
                                        </p:attrNameLst>
                                      </p:cBhvr>
                                      <p:to>
                                        <p:strVal val="visible"/>
                                      </p:to>
                                    </p:set>
                                    <p:animEffect transition="in" filter="dissolve">
                                      <p:cBhvr>
                                        <p:cTn id="40" dur="500"/>
                                        <p:tgtEl>
                                          <p:spTgt spid="13">
                                            <p:txEl>
                                              <p:pRg st="1" end="1"/>
                                            </p:txEl>
                                          </p:spTgt>
                                        </p:tgtEl>
                                      </p:cBhvr>
                                    </p:animEffect>
                                  </p:childTnLst>
                                </p:cTn>
                              </p:par>
                              <p:par>
                                <p:cTn id="41" presetID="9" presetClass="entr" presetSubtype="0" fill="hold"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dissolve">
                                      <p:cBhvr>
                                        <p:cTn id="43" dur="500"/>
                                        <p:tgtEl>
                                          <p:spTgt spid="8"/>
                                        </p:tgtEl>
                                      </p:cBhvr>
                                    </p:animEffect>
                                  </p:childTnLst>
                                </p:cTn>
                              </p:par>
                              <p:par>
                                <p:cTn id="44" presetID="9" presetClass="entr" presetSubtype="0" fill="hold" nodeType="with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dissolve">
                                      <p:cBhvr>
                                        <p:cTn id="46" dur="500"/>
                                        <p:tgtEl>
                                          <p:spTgt spid="10"/>
                                        </p:tgtEl>
                                      </p:cBhvr>
                                    </p:animEffect>
                                  </p:childTnLst>
                                </p:cTn>
                              </p:par>
                              <p:par>
                                <p:cTn id="47" presetID="9" presetClass="entr" presetSubtype="0" fill="hold" nodeType="withEffect">
                                  <p:stCondLst>
                                    <p:cond delay="0"/>
                                  </p:stCondLst>
                                  <p:childTnLst>
                                    <p:set>
                                      <p:cBhvr>
                                        <p:cTn id="48" dur="1" fill="hold">
                                          <p:stCondLst>
                                            <p:cond delay="0"/>
                                          </p:stCondLst>
                                        </p:cTn>
                                        <p:tgtEl>
                                          <p:spTgt spid="3">
                                            <p:txEl>
                                              <p:pRg st="1" end="1"/>
                                            </p:txEl>
                                          </p:spTgt>
                                        </p:tgtEl>
                                        <p:attrNameLst>
                                          <p:attrName>style.visibility</p:attrName>
                                        </p:attrNameLst>
                                      </p:cBhvr>
                                      <p:to>
                                        <p:strVal val="visible"/>
                                      </p:to>
                                    </p:set>
                                    <p:animEffect transition="in" filter="dissolve">
                                      <p:cBhvr>
                                        <p:cTn id="49" dur="500"/>
                                        <p:tgtEl>
                                          <p:spTgt spid="3">
                                            <p:txEl>
                                              <p:pRg st="1" end="1"/>
                                            </p:txEl>
                                          </p:spTgt>
                                        </p:tgtEl>
                                      </p:cBhvr>
                                    </p:animEffect>
                                  </p:childTnLst>
                                </p:cTn>
                              </p:par>
                              <p:par>
                                <p:cTn id="50" presetID="1" presetClass="entr" presetSubtype="0" fill="hold" grpId="0" nodeType="withEffect">
                                  <p:stCondLst>
                                    <p:cond delay="0"/>
                                  </p:stCondLst>
                                  <p:childTnLst>
                                    <p:set>
                                      <p:cBhvr>
                                        <p:cTn id="51" dur="1" fill="hold">
                                          <p:stCondLst>
                                            <p:cond delay="0"/>
                                          </p:stCondLst>
                                        </p:cTn>
                                        <p:tgtEl>
                                          <p:spTgt spid="13">
                                            <p:bg/>
                                          </p:spTgt>
                                        </p:tgtEl>
                                        <p:attrNameLst>
                                          <p:attrName>style.visibility</p:attrName>
                                        </p:attrNameLst>
                                      </p:cBhvr>
                                      <p:to>
                                        <p:strVal val="visible"/>
                                      </p:to>
                                    </p:set>
                                  </p:childTnLst>
                                </p:cTn>
                              </p:par>
                              <p:par>
                                <p:cTn id="52" presetID="1" presetClass="entr" presetSubtype="0" fill="hold" grpId="0" nodeType="withEffect">
                                  <p:stCondLst>
                                    <p:cond delay="0"/>
                                  </p:stCondLst>
                                  <p:childTnLst>
                                    <p:set>
                                      <p:cBhvr>
                                        <p:cTn id="53" dur="1" fill="hold">
                                          <p:stCondLst>
                                            <p:cond delay="0"/>
                                          </p:stCondLst>
                                        </p:cTn>
                                        <p:tgtEl>
                                          <p:spTgt spid="13">
                                            <p:txEl>
                                              <p:pRg st="0" end="0"/>
                                            </p:txEl>
                                          </p:spTgt>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609599" y="52289"/>
            <a:ext cx="7128083" cy="1092607"/>
          </a:xfrm>
          <a:prstGeom prst="rect">
            <a:avLst/>
          </a:prstGeom>
        </p:spPr>
        <p:txBody>
          <a:bodyPr wrap="square">
            <a:spAutoFit/>
          </a:bodyPr>
          <a:lstStyle/>
          <a:p>
            <a:pPr algn="ctr"/>
            <a:r>
              <a:rPr lang="en-US" sz="3200" b="1" dirty="0"/>
              <a:t>Prompt: </a:t>
            </a:r>
            <a:r>
              <a:rPr lang="en-US" sz="24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7682" y="157559"/>
            <a:ext cx="1160995" cy="968972"/>
          </a:xfrm>
          <a:prstGeom prst="rect">
            <a:avLst/>
          </a:prstGeom>
          <a:ln w="38100">
            <a:solidFill>
              <a:schemeClr val="accent1"/>
            </a:solidFill>
          </a:ln>
          <a:effectLst>
            <a:glow rad="139700">
              <a:schemeClr val="accent1">
                <a:lumMod val="40000"/>
                <a:lumOff val="60000"/>
                <a:alpha val="40000"/>
              </a:schemeClr>
            </a:glow>
          </a:effectLst>
        </p:spPr>
      </p:pic>
      <p:sp>
        <p:nvSpPr>
          <p:cNvPr id="6" name="TextBox 5">
            <a:extLst>
              <a:ext uri="{FF2B5EF4-FFF2-40B4-BE49-F238E27FC236}">
                <a16:creationId xmlns:a16="http://schemas.microsoft.com/office/drawing/2014/main" id="{F66AF98F-4ECB-CF41-8F64-F3DB5E5EF95B}"/>
              </a:ext>
            </a:extLst>
          </p:cNvPr>
          <p:cNvSpPr txBox="1"/>
          <p:nvPr/>
        </p:nvSpPr>
        <p:spPr>
          <a:xfrm>
            <a:off x="201109" y="6399129"/>
            <a:ext cx="7536574" cy="369332"/>
          </a:xfrm>
          <a:prstGeom prst="rect">
            <a:avLst/>
          </a:prstGeom>
          <a:noFill/>
        </p:spPr>
        <p:txBody>
          <a:bodyPr wrap="square" rtlCol="0">
            <a:spAutoFit/>
          </a:bodyPr>
          <a:lstStyle/>
          <a:p>
            <a:r>
              <a:rPr lang="en-US" b="1" dirty="0">
                <a:solidFill>
                  <a:schemeClr val="bg1"/>
                </a:solidFill>
              </a:rPr>
              <a:t>STUDENT VISUAL TEXT</a:t>
            </a:r>
          </a:p>
        </p:txBody>
      </p:sp>
      <p:sp>
        <p:nvSpPr>
          <p:cNvPr id="7" name="TextBox 6">
            <a:extLst>
              <a:ext uri="{FF2B5EF4-FFF2-40B4-BE49-F238E27FC236}">
                <a16:creationId xmlns:a16="http://schemas.microsoft.com/office/drawing/2014/main" id="{147F96C3-AAD8-D84C-863B-EED803F38C7A}"/>
              </a:ext>
            </a:extLst>
          </p:cNvPr>
          <p:cNvSpPr txBox="1"/>
          <p:nvPr/>
        </p:nvSpPr>
        <p:spPr>
          <a:xfrm>
            <a:off x="3671978" y="6373748"/>
            <a:ext cx="9106770" cy="369332"/>
          </a:xfrm>
          <a:prstGeom prst="rect">
            <a:avLst/>
          </a:prstGeom>
          <a:noFill/>
        </p:spPr>
        <p:txBody>
          <a:bodyPr wrap="square" rtlCol="0">
            <a:spAutoFit/>
          </a:bodyPr>
          <a:lstStyle/>
          <a:p>
            <a:r>
              <a:rPr lang="en-US" b="1" dirty="0">
                <a:solidFill>
                  <a:schemeClr val="bg1"/>
                </a:solidFill>
              </a:rPr>
              <a:t>TEACHER COLLECTS LANGUAGE SAMPLE        SPF 1.0</a:t>
            </a:r>
          </a:p>
        </p:txBody>
      </p:sp>
      <p:pic>
        <p:nvPicPr>
          <p:cNvPr id="10" name="Picture 9">
            <a:extLst>
              <a:ext uri="{FF2B5EF4-FFF2-40B4-BE49-F238E27FC236}">
                <a16:creationId xmlns:a16="http://schemas.microsoft.com/office/drawing/2014/main" id="{A9D3C9D5-355E-554D-A82D-8BF9C0911A5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874" y="6356727"/>
            <a:ext cx="381000" cy="381000"/>
          </a:xfrm>
          <a:prstGeom prst="rect">
            <a:avLst/>
          </a:prstGeom>
        </p:spPr>
      </p:pic>
      <p:pic>
        <p:nvPicPr>
          <p:cNvPr id="12" name="Picture 11">
            <a:extLst>
              <a:ext uri="{FF2B5EF4-FFF2-40B4-BE49-F238E27FC236}">
                <a16:creationId xmlns:a16="http://schemas.microsoft.com/office/drawing/2014/main" id="{DB5655D0-6937-994F-B1B8-2B76C1E40665}"/>
              </a:ext>
            </a:extLst>
          </p:cNvPr>
          <p:cNvPicPr>
            <a:picLocks noChangeAspect="1"/>
          </p:cNvPicPr>
          <p:nvPr/>
        </p:nvPicPr>
        <p:blipFill rotWithShape="1">
          <a:blip r:embed="rId5"/>
          <a:srcRect l="3423" t="10954" r="4002" b="18703"/>
          <a:stretch/>
        </p:blipFill>
        <p:spPr>
          <a:xfrm rot="5400000">
            <a:off x="2081736" y="-78211"/>
            <a:ext cx="4772028" cy="7515225"/>
          </a:xfrm>
          <a:prstGeom prst="rect">
            <a:avLst/>
          </a:prstGeom>
          <a:ln w="50800">
            <a:solidFill>
              <a:schemeClr val="tx1"/>
            </a:solidFill>
          </a:ln>
        </p:spPr>
      </p:pic>
    </p:spTree>
    <p:extLst>
      <p:ext uri="{BB962C8B-B14F-4D97-AF65-F5344CB8AC3E}">
        <p14:creationId xmlns:p14="http://schemas.microsoft.com/office/powerpoint/2010/main" val="23065249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641941" y="841245"/>
            <a:ext cx="5261712" cy="969496"/>
          </a:xfrm>
          <a:prstGeom prst="rect">
            <a:avLst/>
          </a:prstGeom>
          <a:noFill/>
        </p:spPr>
        <p:txBody>
          <a:bodyPr wrap="square" rtlCol="0">
            <a:spAutoFit/>
          </a:bodyPr>
          <a:lstStyle/>
          <a:p>
            <a:r>
              <a:rPr lang="en-US" sz="2850" b="1" dirty="0"/>
              <a:t>CONSTRUCTIVE CONVERSATION </a:t>
            </a:r>
          </a:p>
          <a:p>
            <a:r>
              <a:rPr lang="en-US" sz="2850" b="1" dirty="0"/>
              <a:t>FISHBOWL MODEL</a:t>
            </a:r>
          </a:p>
        </p:txBody>
      </p:sp>
      <p:sp>
        <p:nvSpPr>
          <p:cNvPr id="9" name="TextBox 8"/>
          <p:cNvSpPr txBox="1"/>
          <p:nvPr/>
        </p:nvSpPr>
        <p:spPr>
          <a:xfrm>
            <a:off x="0" y="6386903"/>
            <a:ext cx="9227794" cy="369332"/>
          </a:xfrm>
          <a:prstGeom prst="rect">
            <a:avLst/>
          </a:prstGeom>
          <a:noFill/>
        </p:spPr>
        <p:txBody>
          <a:bodyPr wrap="square" rtlCol="0">
            <a:spAutoFit/>
          </a:bodyPr>
          <a:lstStyle/>
          <a:p>
            <a:r>
              <a:rPr lang="en-US" b="1" dirty="0">
                <a:solidFill>
                  <a:schemeClr val="bg1"/>
                </a:solidFill>
              </a:rPr>
              <a:t>FORMATIVE ASSESSMENT– TEACHER COLLECTS LANGUAGE SAMPLE                SPF 1.0</a:t>
            </a:r>
          </a:p>
        </p:txBody>
      </p:sp>
      <p:sp>
        <p:nvSpPr>
          <p:cNvPr id="13" name="TextBox 12"/>
          <p:cNvSpPr txBox="1"/>
          <p:nvPr/>
        </p:nvSpPr>
        <p:spPr>
          <a:xfrm>
            <a:off x="252994" y="2017576"/>
            <a:ext cx="4883783" cy="1639842"/>
          </a:xfrm>
          <a:prstGeom prst="rect">
            <a:avLst/>
          </a:prstGeom>
          <a:solidFill>
            <a:schemeClr val="accent1">
              <a:lumMod val="20000"/>
              <a:lumOff val="80000"/>
            </a:schemeClr>
          </a:solidFill>
          <a:ln w="38100">
            <a:solidFill>
              <a:schemeClr val="accent1"/>
            </a:solidFill>
          </a:ln>
        </p:spPr>
        <p:style>
          <a:lnRef idx="2">
            <a:schemeClr val="dk1"/>
          </a:lnRef>
          <a:fillRef idx="1">
            <a:schemeClr val="lt1"/>
          </a:fillRef>
          <a:effectRef idx="0">
            <a:schemeClr val="dk1"/>
          </a:effectRef>
          <a:fontRef idx="minor">
            <a:schemeClr val="dk1"/>
          </a:fontRef>
        </p:style>
        <p:txBody>
          <a:bodyPr wrap="square" rtlCol="0" anchor="ctr" anchorCtr="0">
            <a:noAutofit/>
          </a:bodyPr>
          <a:lstStyle/>
          <a:p>
            <a:pPr algn="ctr"/>
            <a:r>
              <a:rPr lang="en-US" sz="2800" b="1" dirty="0"/>
              <a:t>PROMPT: </a:t>
            </a:r>
            <a:r>
              <a:rPr lang="en-US" sz="2800" dirty="0">
                <a:solidFill>
                  <a:schemeClr val="tx1"/>
                </a:solidFill>
              </a:rPr>
              <a:t>What is happening in this visual text. Provide evidence from the text to support your claim. </a:t>
            </a: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707" y="692786"/>
            <a:ext cx="1017524" cy="1136693"/>
          </a:xfrm>
          <a:prstGeom prst="roundRect">
            <a:avLst>
              <a:gd name="adj" fmla="val 16667"/>
            </a:avLst>
          </a:prstGeom>
          <a:ln w="63500">
            <a:solidFill>
              <a:schemeClr val="accent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0" name="Picture 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585" y="4056390"/>
            <a:ext cx="1663085" cy="1817450"/>
          </a:xfrm>
          <a:prstGeom prst="rect">
            <a:avLst/>
          </a:prstGeom>
        </p:spPr>
      </p:pic>
      <p:sp>
        <p:nvSpPr>
          <p:cNvPr id="21" name="Rectangle 20"/>
          <p:cNvSpPr/>
          <p:nvPr/>
        </p:nvSpPr>
        <p:spPr>
          <a:xfrm>
            <a:off x="1907177" y="3833554"/>
            <a:ext cx="3229600" cy="2115910"/>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1050" b="1" u="sng" dirty="0"/>
          </a:p>
          <a:p>
            <a:pPr algn="ctr"/>
            <a:r>
              <a:rPr lang="en-US" sz="2800" b="1" u="sng" dirty="0"/>
              <a:t>Listen actively </a:t>
            </a:r>
            <a:r>
              <a:rPr lang="en-US" sz="2800" dirty="0"/>
              <a:t>to what two partners say to each other.</a:t>
            </a:r>
          </a:p>
          <a:p>
            <a:endParaRPr lang="en-US" sz="1050" dirty="0"/>
          </a:p>
        </p:txBody>
      </p:sp>
      <p:pic>
        <p:nvPicPr>
          <p:cNvPr id="22" name="Picture 21"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09634" y="6466378"/>
            <a:ext cx="313010" cy="305909"/>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23" name="Picture 22"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72553" y="6413439"/>
            <a:ext cx="337081" cy="375182"/>
          </a:xfrm>
          <a:prstGeom prst="rect">
            <a:avLst/>
          </a:prstGeom>
          <a:noFill/>
          <a:ln>
            <a:noFill/>
          </a:ln>
        </p:spPr>
      </p:pic>
      <p:grpSp>
        <p:nvGrpSpPr>
          <p:cNvPr id="2" name="Group 1"/>
          <p:cNvGrpSpPr/>
          <p:nvPr/>
        </p:nvGrpSpPr>
        <p:grpSpPr>
          <a:xfrm>
            <a:off x="7185363" y="1011322"/>
            <a:ext cx="1766470" cy="855021"/>
            <a:chOff x="9802268" y="304448"/>
            <a:chExt cx="1983896" cy="973758"/>
          </a:xfrm>
        </p:grpSpPr>
        <p:pic>
          <p:nvPicPr>
            <p:cNvPr id="26" name="Picture 25" descr="assessment%20icon.pn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802268" y="304448"/>
              <a:ext cx="1107141" cy="973758"/>
            </a:xfrm>
            <a:prstGeom prst="rect">
              <a:avLst/>
            </a:prstGeom>
            <a:noFill/>
            <a:ln>
              <a:noFill/>
            </a:ln>
          </p:spPr>
        </p:pic>
        <p:pic>
          <p:nvPicPr>
            <p:cNvPr id="27" name="Picture 26" descr="../../../../Desktop/Screen%20Shot%202016-10-14%20at%2011.21.13%2"/>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09409" y="376306"/>
              <a:ext cx="876755" cy="810857"/>
            </a:xfrm>
            <a:prstGeom prst="roundRect">
              <a:avLst>
                <a:gd name="adj" fmla="val 28432"/>
              </a:avLst>
            </a:prstGeom>
            <a:ln w="15875">
              <a:solidFill>
                <a:schemeClr val="tx1"/>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pic>
        <p:nvPicPr>
          <p:cNvPr id="18" name="Content Placeholder 1">
            <a:extLst>
              <a:ext uri="{FF2B5EF4-FFF2-40B4-BE49-F238E27FC236}">
                <a16:creationId xmlns:a16="http://schemas.microsoft.com/office/drawing/2014/main" id="{8C83890C-040E-814E-987C-C137F7615E9A}"/>
              </a:ext>
            </a:extLst>
          </p:cNvPr>
          <p:cNvPicPr>
            <a:picLocks noChangeAspect="1"/>
          </p:cNvPicPr>
          <p:nvPr/>
        </p:nvPicPr>
        <p:blipFill>
          <a:blip r:embed="rId7">
            <a:extLst>
              <a:ext uri="{28A0092B-C50C-407E-A947-70E740481C1C}">
                <a14:useLocalDpi xmlns:a14="http://schemas.microsoft.com/office/drawing/2010/main" val="0"/>
              </a:ext>
            </a:extLst>
          </a:blip>
          <a:srcRect l="4019" t="11743" r="7970" b="18991"/>
          <a:stretch>
            <a:fillRect/>
          </a:stretch>
        </p:blipFill>
        <p:spPr>
          <a:xfrm>
            <a:off x="155544" y="1993243"/>
            <a:ext cx="4987016" cy="4236490"/>
          </a:xfrm>
          <a:prstGeom prst="rect">
            <a:avLst/>
          </a:prstGeom>
          <a:solidFill>
            <a:schemeClr val="bg1"/>
          </a:solidFill>
          <a:ln w="50800">
            <a:solidFill>
              <a:srgbClr val="C00000"/>
            </a:solidFill>
            <a:miter lim="800000"/>
            <a:headEnd/>
            <a:tailEnd/>
          </a:ln>
        </p:spPr>
      </p:pic>
      <p:pic>
        <p:nvPicPr>
          <p:cNvPr id="16" name="Picture 15">
            <a:extLst>
              <a:ext uri="{FF2B5EF4-FFF2-40B4-BE49-F238E27FC236}">
                <a16:creationId xmlns:a16="http://schemas.microsoft.com/office/drawing/2014/main" id="{E5EA8A86-3F29-A740-ABBC-B48DDDEA3F95}"/>
              </a:ext>
            </a:extLst>
          </p:cNvPr>
          <p:cNvPicPr>
            <a:picLocks noChangeAspect="1"/>
          </p:cNvPicPr>
          <p:nvPr/>
        </p:nvPicPr>
        <p:blipFill rotWithShape="1">
          <a:blip r:embed="rId8"/>
          <a:srcRect l="3423" t="19179" r="4002" b="27349"/>
          <a:stretch/>
        </p:blipFill>
        <p:spPr>
          <a:xfrm rot="5400000">
            <a:off x="5652794" y="2221728"/>
            <a:ext cx="3065138" cy="3669324"/>
          </a:xfrm>
          <a:prstGeom prst="rect">
            <a:avLst/>
          </a:prstGeom>
          <a:ln w="50800">
            <a:solidFill>
              <a:schemeClr val="tx1"/>
            </a:solidFill>
          </a:ln>
        </p:spPr>
      </p:pic>
    </p:spTree>
    <p:extLst>
      <p:ext uri="{BB962C8B-B14F-4D97-AF65-F5344CB8AC3E}">
        <p14:creationId xmlns:p14="http://schemas.microsoft.com/office/powerpoint/2010/main" val="556050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dissolve">
                                      <p:cBhvr>
                                        <p:cTn id="7" dur="500"/>
                                        <p:tgtEl>
                                          <p:spTgt spid="20"/>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dissolve">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1"/>
                </a:solidFill>
              </a:rPr>
              <a:t>Conversation Norms</a:t>
            </a:r>
          </a:p>
        </p:txBody>
      </p:sp>
      <p:pic>
        <p:nvPicPr>
          <p:cNvPr id="4" name="Conversation Norms.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001713" y="1846263"/>
            <a:ext cx="7183437" cy="4022725"/>
          </a:xfrm>
        </p:spPr>
      </p:pic>
    </p:spTree>
    <p:extLst>
      <p:ext uri="{BB962C8B-B14F-4D97-AF65-F5344CB8AC3E}">
        <p14:creationId xmlns:p14="http://schemas.microsoft.com/office/powerpoint/2010/main" val="4262821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solidFill>
                  <a:schemeClr val="tx1"/>
                </a:solidFill>
                <a:latin typeface="+mn-lt"/>
              </a:rPr>
              <a:t>Model Creating Class Constructive Conversation Poster</a:t>
            </a:r>
          </a:p>
        </p:txBody>
      </p:sp>
      <p:pic>
        <p:nvPicPr>
          <p:cNvPr id="3" name="Picture 2" descr="Picture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9588" y="1949406"/>
            <a:ext cx="5537201" cy="4291437"/>
          </a:xfrm>
          <a:prstGeom prst="rect">
            <a:avLst/>
          </a:prstGeom>
        </p:spPr>
      </p:pic>
      <p:sp>
        <p:nvSpPr>
          <p:cNvPr id="5" name="Rectangle 4"/>
          <p:cNvSpPr/>
          <p:nvPr/>
        </p:nvSpPr>
        <p:spPr>
          <a:xfrm>
            <a:off x="4586288" y="4706470"/>
            <a:ext cx="2960501" cy="1534373"/>
          </a:xfrm>
          <a:prstGeom prst="rect">
            <a:avLst/>
          </a:prstGeom>
          <a:solidFill>
            <a:srgbClr val="FFFFF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rot="19298316">
            <a:off x="1523247" y="3346146"/>
            <a:ext cx="6143224" cy="1107996"/>
          </a:xfrm>
          <a:prstGeom prst="rect">
            <a:avLst/>
          </a:prstGeom>
          <a:noFill/>
        </p:spPr>
        <p:txBody>
          <a:bodyPr wrap="square" rtlCol="0">
            <a:spAutoFit/>
          </a:bodyPr>
          <a:lstStyle/>
          <a:p>
            <a:pPr algn="ctr"/>
            <a:r>
              <a:rPr lang="en-US" sz="6600" dirty="0">
                <a:solidFill>
                  <a:srgbClr val="FF0000"/>
                </a:solidFill>
              </a:rPr>
              <a:t>Sample</a:t>
            </a:r>
          </a:p>
        </p:txBody>
      </p:sp>
    </p:spTree>
    <p:extLst>
      <p:ext uri="{BB962C8B-B14F-4D97-AF65-F5344CB8AC3E}">
        <p14:creationId xmlns:p14="http://schemas.microsoft.com/office/powerpoint/2010/main" val="253148752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6-08-26 at 2.45.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38828" y="114300"/>
            <a:ext cx="5633522" cy="611389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780858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6402B-D7EC-CF4F-B7EF-1E0F3A46F854}"/>
              </a:ext>
            </a:extLst>
          </p:cNvPr>
          <p:cNvSpPr>
            <a:spLocks noGrp="1"/>
          </p:cNvSpPr>
          <p:nvPr>
            <p:ph type="ctrTitle"/>
          </p:nvPr>
        </p:nvSpPr>
        <p:spPr/>
        <p:txBody>
          <a:bodyPr/>
          <a:lstStyle/>
          <a:p>
            <a:r>
              <a:rPr lang="en-US" dirty="0"/>
              <a:t>Teacher Resources</a:t>
            </a:r>
          </a:p>
        </p:txBody>
      </p:sp>
      <p:sp>
        <p:nvSpPr>
          <p:cNvPr id="3" name="Subtitle 2">
            <a:extLst>
              <a:ext uri="{FF2B5EF4-FFF2-40B4-BE49-F238E27FC236}">
                <a16:creationId xmlns:a16="http://schemas.microsoft.com/office/drawing/2014/main" id="{ADC87F34-A001-3140-A948-A11497D82B4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899268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6395F2-EF50-1D45-9F05-92E60413C020}"/>
              </a:ext>
            </a:extLst>
          </p:cNvPr>
          <p:cNvSpPr>
            <a:spLocks noGrp="1"/>
          </p:cNvSpPr>
          <p:nvPr>
            <p:ph type="title" idx="4294967295"/>
          </p:nvPr>
        </p:nvSpPr>
        <p:spPr>
          <a:xfrm>
            <a:off x="772886" y="330881"/>
            <a:ext cx="7543800" cy="646112"/>
          </a:xfrm>
        </p:spPr>
        <p:txBody>
          <a:bodyPr>
            <a:normAutofit fontScale="90000"/>
          </a:bodyPr>
          <a:lstStyle/>
          <a:p>
            <a:pPr algn="ctr"/>
            <a:r>
              <a:rPr lang="en-US" b="1" dirty="0">
                <a:solidFill>
                  <a:schemeClr val="tx1"/>
                </a:solidFill>
              </a:rPr>
              <a:t>FORTIFY Non-Model Revision</a:t>
            </a:r>
          </a:p>
        </p:txBody>
      </p:sp>
      <p:pic>
        <p:nvPicPr>
          <p:cNvPr id="4" name="Picture 3">
            <a:extLst>
              <a:ext uri="{FF2B5EF4-FFF2-40B4-BE49-F238E27FC236}">
                <a16:creationId xmlns:a16="http://schemas.microsoft.com/office/drawing/2014/main" id="{ADEE8F0A-A43D-5B4F-9DFB-243B380439F9}"/>
              </a:ext>
            </a:extLst>
          </p:cNvPr>
          <p:cNvPicPr>
            <a:picLocks noChangeAspect="1"/>
          </p:cNvPicPr>
          <p:nvPr/>
        </p:nvPicPr>
        <p:blipFill>
          <a:blip r:embed="rId3"/>
          <a:stretch>
            <a:fillRect/>
          </a:stretch>
        </p:blipFill>
        <p:spPr>
          <a:xfrm>
            <a:off x="315686" y="976993"/>
            <a:ext cx="4229100" cy="5472953"/>
          </a:xfrm>
          <a:prstGeom prst="rect">
            <a:avLst/>
          </a:prstGeom>
        </p:spPr>
      </p:pic>
      <p:pic>
        <p:nvPicPr>
          <p:cNvPr id="6" name="Picture 5">
            <a:extLst>
              <a:ext uri="{FF2B5EF4-FFF2-40B4-BE49-F238E27FC236}">
                <a16:creationId xmlns:a16="http://schemas.microsoft.com/office/drawing/2014/main" id="{A999A31C-08BB-604F-A478-CC589AC6D93A}"/>
              </a:ext>
            </a:extLst>
          </p:cNvPr>
          <p:cNvPicPr>
            <a:picLocks noChangeAspect="1"/>
          </p:cNvPicPr>
          <p:nvPr/>
        </p:nvPicPr>
        <p:blipFill>
          <a:blip r:embed="rId4"/>
          <a:stretch>
            <a:fillRect/>
          </a:stretch>
        </p:blipFill>
        <p:spPr>
          <a:xfrm>
            <a:off x="4544786" y="976993"/>
            <a:ext cx="4229101" cy="5472954"/>
          </a:xfrm>
          <a:prstGeom prst="rect">
            <a:avLst/>
          </a:prstGeom>
        </p:spPr>
      </p:pic>
    </p:spTree>
    <p:extLst>
      <p:ext uri="{BB962C8B-B14F-4D97-AF65-F5344CB8AC3E}">
        <p14:creationId xmlns:p14="http://schemas.microsoft.com/office/powerpoint/2010/main" val="39111105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200" b="1" dirty="0">
                <a:solidFill>
                  <a:schemeClr val="tx1"/>
                </a:solidFill>
              </a:rPr>
              <a:t>Hand Gesture and Phrase- FORTIFY</a:t>
            </a:r>
          </a:p>
        </p:txBody>
      </p:sp>
      <p:sp>
        <p:nvSpPr>
          <p:cNvPr id="3" name="TextBox 2"/>
          <p:cNvSpPr txBox="1"/>
          <p:nvPr/>
        </p:nvSpPr>
        <p:spPr>
          <a:xfrm>
            <a:off x="4594860" y="1658871"/>
            <a:ext cx="4114800" cy="1754326"/>
          </a:xfrm>
          <a:prstGeom prst="rect">
            <a:avLst/>
          </a:prstGeom>
          <a:noFill/>
        </p:spPr>
        <p:txBody>
          <a:bodyPr wrap="square" rtlCol="0">
            <a:spAutoFit/>
          </a:bodyPr>
          <a:lstStyle/>
          <a:p>
            <a:pPr algn="ctr"/>
            <a:r>
              <a:rPr lang="en-US" sz="5400" b="1" dirty="0">
                <a:cs typeface="Arial"/>
              </a:rPr>
              <a:t>Supporting Our Ideas</a:t>
            </a:r>
          </a:p>
        </p:txBody>
      </p:sp>
      <p:pic>
        <p:nvPicPr>
          <p:cNvPr id="6" name="Picture 5" descr="picture 2015-08-03 at 3.52.41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23840" y="3309080"/>
            <a:ext cx="2456840" cy="2952768"/>
          </a:xfrm>
          <a:prstGeom prst="rect">
            <a:avLst/>
          </a:prstGeom>
        </p:spPr>
      </p:pic>
      <p:pic>
        <p:nvPicPr>
          <p:cNvPr id="8" name="Picture 7" descr="Screen Shot 2016-03-16 at 2.54.01 PM.png">
            <a:extLst>
              <a:ext uri="{FF2B5EF4-FFF2-40B4-BE49-F238E27FC236}">
                <a16:creationId xmlns:a16="http://schemas.microsoft.com/office/drawing/2014/main" id="{F4A8D01F-EFD1-244C-988F-1A7215DFA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6833" y="2033710"/>
            <a:ext cx="3174999" cy="412957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9" name="Rectangle 8">
            <a:extLst>
              <a:ext uri="{FF2B5EF4-FFF2-40B4-BE49-F238E27FC236}">
                <a16:creationId xmlns:a16="http://schemas.microsoft.com/office/drawing/2014/main" id="{009329DF-29AE-CB4B-A927-B3FF94F9D4E7}"/>
              </a:ext>
            </a:extLst>
          </p:cNvPr>
          <p:cNvSpPr/>
          <p:nvPr/>
        </p:nvSpPr>
        <p:spPr>
          <a:xfrm>
            <a:off x="1126832" y="4098496"/>
            <a:ext cx="3174999" cy="704717"/>
          </a:xfrm>
          <a:prstGeom prst="rect">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8507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1">
            <a:extLst>
              <a:ext uri="{FF2B5EF4-FFF2-40B4-BE49-F238E27FC236}">
                <a16:creationId xmlns:a16="http://schemas.microsoft.com/office/drawing/2014/main" id="{5E622ED2-2AAD-A645-934F-09D40806D04D}"/>
              </a:ext>
            </a:extLst>
          </p:cNvPr>
          <p:cNvPicPr>
            <a:picLocks noChangeAspect="1"/>
          </p:cNvPicPr>
          <p:nvPr/>
        </p:nvPicPr>
        <p:blipFill>
          <a:blip r:embed="rId3">
            <a:extLst>
              <a:ext uri="{28A0092B-C50C-407E-A947-70E740481C1C}">
                <a14:useLocalDpi xmlns:a14="http://schemas.microsoft.com/office/drawing/2010/main" val="0"/>
              </a:ext>
            </a:extLst>
          </a:blip>
          <a:srcRect l="4019" t="11743" r="7970" b="18991"/>
          <a:stretch>
            <a:fillRect/>
          </a:stretch>
        </p:blipFill>
        <p:spPr>
          <a:xfrm>
            <a:off x="1372524" y="342901"/>
            <a:ext cx="6628478" cy="5702300"/>
          </a:xfrm>
          <a:prstGeom prst="rect">
            <a:avLst/>
          </a:prstGeom>
          <a:ln w="38100">
            <a:solidFill>
              <a:srgbClr val="C00000"/>
            </a:solidFill>
            <a:miter lim="800000"/>
            <a:headEnd/>
            <a:tailEnd/>
          </a:ln>
        </p:spPr>
      </p:pic>
    </p:spTree>
    <p:extLst>
      <p:ext uri="{BB962C8B-B14F-4D97-AF65-F5344CB8AC3E}">
        <p14:creationId xmlns:p14="http://schemas.microsoft.com/office/powerpoint/2010/main" val="1990950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02709" y="6399129"/>
            <a:ext cx="7536574" cy="369332"/>
          </a:xfrm>
          <a:prstGeom prst="rect">
            <a:avLst/>
          </a:prstGeom>
          <a:noFill/>
        </p:spPr>
        <p:txBody>
          <a:bodyPr wrap="square" rtlCol="0">
            <a:spAutoFit/>
          </a:bodyPr>
          <a:lstStyle/>
          <a:p>
            <a:r>
              <a:rPr lang="en-US" b="1" dirty="0">
                <a:solidFill>
                  <a:schemeClr val="bg1"/>
                </a:solidFill>
              </a:rPr>
              <a:t>TEACHER VISUAL TEXT</a:t>
            </a:r>
          </a:p>
        </p:txBody>
      </p:sp>
      <p:sp>
        <p:nvSpPr>
          <p:cNvPr id="8" name="Rectangle 7"/>
          <p:cNvSpPr/>
          <p:nvPr/>
        </p:nvSpPr>
        <p:spPr>
          <a:xfrm>
            <a:off x="0" y="3095049"/>
            <a:ext cx="2585611" cy="2569934"/>
          </a:xfrm>
          <a:prstGeom prst="rect">
            <a:avLst/>
          </a:prstGeom>
        </p:spPr>
        <p:txBody>
          <a:bodyPr wrap="square">
            <a:spAutoFit/>
          </a:bodyPr>
          <a:lstStyle/>
          <a:p>
            <a:pPr algn="ctr"/>
            <a:r>
              <a:rPr lang="en-US" sz="3200" b="1" dirty="0"/>
              <a:t>Prompt: </a:t>
            </a:r>
          </a:p>
          <a:p>
            <a:pPr algn="ctr"/>
            <a:r>
              <a:rPr lang="en-US" sz="2400" dirty="0"/>
              <a:t>What is happening in this visual text? Provide evidence from the text to support your claim.</a:t>
            </a:r>
          </a:p>
          <a:p>
            <a:pPr marL="257175" indent="-257175">
              <a:buFont typeface="Arial" charset="0"/>
              <a:buChar char="•"/>
            </a:pPr>
            <a:endParaRPr lang="en-US" sz="9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083" y="1252227"/>
            <a:ext cx="2075395" cy="1732136"/>
          </a:xfrm>
          <a:prstGeom prst="rect">
            <a:avLst/>
          </a:prstGeom>
          <a:ln w="38100">
            <a:solidFill>
              <a:schemeClr val="accent1"/>
            </a:solidFill>
          </a:ln>
          <a:effectLst>
            <a:glow rad="139700">
              <a:schemeClr val="accent1">
                <a:lumMod val="40000"/>
                <a:lumOff val="60000"/>
                <a:alpha val="40000"/>
              </a:schemeClr>
            </a:glow>
          </a:effectLst>
        </p:spPr>
      </p:pic>
      <p:pic>
        <p:nvPicPr>
          <p:cNvPr id="12" name="Picture 11">
            <a:extLst>
              <a:ext uri="{FF2B5EF4-FFF2-40B4-BE49-F238E27FC236}">
                <a16:creationId xmlns:a16="http://schemas.microsoft.com/office/drawing/2014/main" id="{FC3F4319-A890-E440-A487-302FC0BECFA6}"/>
              </a:ext>
            </a:extLst>
          </p:cNvPr>
          <p:cNvPicPr>
            <a:picLocks noChangeAspect="1"/>
          </p:cNvPicPr>
          <p:nvPr/>
        </p:nvPicPr>
        <p:blipFill>
          <a:blip r:embed="rId4"/>
          <a:stretch>
            <a:fillRect/>
          </a:stretch>
        </p:blipFill>
        <p:spPr>
          <a:xfrm>
            <a:off x="2709607" y="1213517"/>
            <a:ext cx="6189306" cy="4220267"/>
          </a:xfrm>
          <a:prstGeom prst="rect">
            <a:avLst/>
          </a:prstGeom>
          <a:ln w="50800">
            <a:solidFill>
              <a:schemeClr val="tx1"/>
            </a:solidFill>
          </a:ln>
        </p:spPr>
      </p:pic>
    </p:spTree>
    <p:extLst>
      <p:ext uri="{BB962C8B-B14F-4D97-AF65-F5344CB8AC3E}">
        <p14:creationId xmlns:p14="http://schemas.microsoft.com/office/powerpoint/2010/main" val="2362216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2346" y="720488"/>
            <a:ext cx="3079377" cy="2215991"/>
          </a:xfrm>
          <a:prstGeom prst="rect">
            <a:avLst/>
          </a:prstGeom>
          <a:noFill/>
        </p:spPr>
        <p:txBody>
          <a:bodyPr wrap="square" rtlCol="0">
            <a:spAutoFit/>
          </a:bodyPr>
          <a:lstStyle/>
          <a:p>
            <a:pPr algn="ctr"/>
            <a:r>
              <a:rPr lang="en-US" sz="2400" b="1" dirty="0"/>
              <a:t>Listen to the Model Constructive Conversation</a:t>
            </a:r>
          </a:p>
          <a:p>
            <a:endParaRPr lang="en-US" sz="900" dirty="0"/>
          </a:p>
          <a:p>
            <a:endParaRPr lang="en-US" sz="900" dirty="0"/>
          </a:p>
          <a:p>
            <a:endParaRPr lang="en-US" sz="900" dirty="0"/>
          </a:p>
          <a:p>
            <a:endParaRPr lang="en-US" sz="900" dirty="0"/>
          </a:p>
          <a:p>
            <a:endParaRPr lang="en-US" sz="900" dirty="0"/>
          </a:p>
          <a:p>
            <a:endParaRPr lang="en-US" sz="900" dirty="0"/>
          </a:p>
          <a:p>
            <a:endParaRPr lang="en-US" sz="12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6467" y="1828484"/>
            <a:ext cx="1445364" cy="1648785"/>
          </a:xfrm>
          <a:prstGeom prst="rect">
            <a:avLst/>
          </a:prstGeom>
        </p:spPr>
      </p:pic>
      <p:sp>
        <p:nvSpPr>
          <p:cNvPr id="8" name="Rectangle 7"/>
          <p:cNvSpPr/>
          <p:nvPr/>
        </p:nvSpPr>
        <p:spPr>
          <a:xfrm>
            <a:off x="231312" y="3477269"/>
            <a:ext cx="2872408" cy="2514392"/>
          </a:xfrm>
          <a:prstGeom prst="rect">
            <a:avLst/>
          </a:prstGeom>
          <a:solidFill>
            <a:schemeClr val="accent1">
              <a:lumMod val="20000"/>
              <a:lumOff val="80000"/>
            </a:schemeClr>
          </a:solidFill>
          <a:ln w="38100">
            <a:solidFill>
              <a:schemeClr val="accent1"/>
            </a:solidFill>
          </a:ln>
        </p:spPr>
        <p:txBody>
          <a:bodyPr wrap="square" anchor="ctr" anchorCtr="0">
            <a:noAutofit/>
          </a:bodyPr>
          <a:lstStyle/>
          <a:p>
            <a:endParaRPr lang="en-US" sz="2400" b="1" u="sng" dirty="0"/>
          </a:p>
          <a:p>
            <a:pPr lvl="1" indent="-342900">
              <a:buFont typeface="Arial" charset="0"/>
              <a:buChar char="•"/>
            </a:pPr>
            <a:r>
              <a:rPr lang="en-US" sz="2400" dirty="0"/>
              <a:t>Use your </a:t>
            </a:r>
            <a:r>
              <a:rPr lang="en-US" sz="2400" b="1" dirty="0"/>
              <a:t>think time </a:t>
            </a:r>
            <a:r>
              <a:rPr lang="en-US" sz="2400" dirty="0"/>
              <a:t>to study the visual text. </a:t>
            </a:r>
          </a:p>
          <a:p>
            <a:pPr algn="ctr"/>
            <a:endParaRPr lang="en-US" sz="800" b="1" u="sng" dirty="0"/>
          </a:p>
          <a:p>
            <a:pPr marL="342900" indent="-342900">
              <a:buFont typeface="Arial" charset="0"/>
              <a:buChar char="•"/>
            </a:pPr>
            <a:r>
              <a:rPr lang="en-US" sz="2400" b="1" u="sng" dirty="0"/>
              <a:t>Listen actively </a:t>
            </a:r>
            <a:r>
              <a:rPr lang="en-US" sz="2400" dirty="0"/>
              <a:t>to what two partners say to each other.</a:t>
            </a:r>
          </a:p>
          <a:p>
            <a:endParaRPr lang="en-US" sz="1050" dirty="0"/>
          </a:p>
        </p:txBody>
      </p:sp>
      <p:pic>
        <p:nvPicPr>
          <p:cNvPr id="12" name="Picture 11">
            <a:extLst>
              <a:ext uri="{FF2B5EF4-FFF2-40B4-BE49-F238E27FC236}">
                <a16:creationId xmlns:a16="http://schemas.microsoft.com/office/drawing/2014/main" id="{118D1512-6340-B24E-BC14-071CB250724E}"/>
              </a:ext>
            </a:extLst>
          </p:cNvPr>
          <p:cNvPicPr>
            <a:picLocks noChangeAspect="1"/>
          </p:cNvPicPr>
          <p:nvPr/>
        </p:nvPicPr>
        <p:blipFill>
          <a:blip r:embed="rId6"/>
          <a:stretch>
            <a:fillRect/>
          </a:stretch>
        </p:blipFill>
        <p:spPr>
          <a:xfrm>
            <a:off x="3297746" y="1583928"/>
            <a:ext cx="5533758" cy="3773272"/>
          </a:xfrm>
          <a:prstGeom prst="rect">
            <a:avLst/>
          </a:prstGeom>
          <a:ln w="50800">
            <a:solidFill>
              <a:schemeClr val="tx1"/>
            </a:solidFill>
          </a:ln>
        </p:spPr>
      </p:pic>
      <p:pic>
        <p:nvPicPr>
          <p:cNvPr id="2" name="Online Media 1" descr="Recorded Sound">
            <a:hlinkClick r:id="" action="ppaction://media"/>
            <a:extLst>
              <a:ext uri="{FF2B5EF4-FFF2-40B4-BE49-F238E27FC236}">
                <a16:creationId xmlns:a16="http://schemas.microsoft.com/office/drawing/2014/main" id="{206FF2C2-5F29-334E-A6E0-C9FE0AF21A9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632700" y="228600"/>
            <a:ext cx="812800" cy="812800"/>
          </a:xfrm>
          <a:prstGeom prst="rect">
            <a:avLst/>
          </a:prstGeom>
          <a:ln>
            <a:solidFill>
              <a:schemeClr val="accent1"/>
            </a:solidFill>
          </a:ln>
        </p:spPr>
      </p:pic>
    </p:spTree>
    <p:extLst>
      <p:ext uri="{BB962C8B-B14F-4D97-AF65-F5344CB8AC3E}">
        <p14:creationId xmlns:p14="http://schemas.microsoft.com/office/powerpoint/2010/main" val="321255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9666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bldLst>
      <p:bldP spid="8" grpId="0" animBg="1"/>
    </p:bldLst>
  </p:timing>
</p:sld>
</file>

<file path=ppt/theme/theme1.xml><?xml version="1.0" encoding="utf-8"?>
<a:theme xmlns:a="http://schemas.openxmlformats.org/drawingml/2006/main" name="Retrospect">
  <a:themeElements>
    <a:clrScheme name="Custom 1">
      <a:dk1>
        <a:srgbClr val="000000"/>
      </a:dk1>
      <a:lt1>
        <a:srgbClr val="FFFFFF"/>
      </a:lt1>
      <a:dk2>
        <a:srgbClr val="5E5E5E"/>
      </a:dk2>
      <a:lt2>
        <a:srgbClr val="DDDDDD"/>
      </a:lt2>
      <a:accent1>
        <a:srgbClr val="FF271B"/>
      </a:accent1>
      <a:accent2>
        <a:srgbClr val="F23142"/>
      </a:accent2>
      <a:accent3>
        <a:srgbClr val="F62630"/>
      </a:accent3>
      <a:accent4>
        <a:srgbClr val="ED3C39"/>
      </a:accent4>
      <a:accent5>
        <a:srgbClr val="EC3122"/>
      </a:accent5>
      <a:accent6>
        <a:srgbClr val="C21E00"/>
      </a:accent6>
      <a:hlink>
        <a:srgbClr val="D13F38"/>
      </a:hlink>
      <a:folHlink>
        <a:srgbClr val="FF3739"/>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470</TotalTime>
  <Words>3575</Words>
  <Application>Microsoft Macintosh PowerPoint</Application>
  <PresentationFormat>On-screen Show (4:3)</PresentationFormat>
  <Paragraphs>606</Paragraphs>
  <Slides>53</Slides>
  <Notes>46</Notes>
  <HiddenSlides>0</HiddenSlides>
  <MMClips>10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53</vt:i4>
      </vt:variant>
    </vt:vector>
  </HeadingPairs>
  <TitlesOfParts>
    <vt:vector size="60" baseType="lpstr">
      <vt:lpstr>Arial</vt:lpstr>
      <vt:lpstr>Avenir Black</vt:lpstr>
      <vt:lpstr>Avenir Book</vt:lpstr>
      <vt:lpstr>Calibri</vt:lpstr>
      <vt:lpstr>Calibri Light</vt:lpstr>
      <vt:lpstr>Wingdings</vt:lpstr>
      <vt:lpstr>Retrospect</vt:lpstr>
      <vt:lpstr>Start Smart 1.0</vt:lpstr>
      <vt:lpstr>ELD Objective</vt:lpstr>
      <vt:lpstr>PowerPoint Presentation</vt:lpstr>
      <vt:lpstr>PowerPoint Presentation</vt:lpstr>
      <vt:lpstr>Conversation Norms</vt:lpstr>
      <vt:lpstr>Hand Gesture and Phrase- FORTIFY</vt:lpstr>
      <vt:lpstr>PowerPoint Presentation</vt:lpstr>
      <vt:lpstr>PowerPoint Presentation</vt:lpstr>
      <vt:lpstr>PowerPoint Presentation</vt:lpstr>
      <vt:lpstr>Visual Text Model What is happening in this visual text? Provide evidence from the text to support your claim.  </vt:lpstr>
      <vt:lpstr>PowerPoint Presentation</vt:lpstr>
      <vt:lpstr>PowerPoint Presentation</vt:lpstr>
      <vt:lpstr>Visual Text Non- Model What is happening in this visual text?  Provide evidence from the text to support your claim. </vt:lpstr>
      <vt:lpstr>Constructive Conversation Game</vt:lpstr>
      <vt:lpstr>PowerPoint Presentation</vt:lpstr>
      <vt:lpstr>PowerPoint Presentation</vt:lpstr>
      <vt:lpstr>WRAP-UP</vt:lpstr>
      <vt:lpstr>Start Smart 1.0 FORTIFY</vt:lpstr>
      <vt:lpstr>ELD Objective</vt:lpstr>
      <vt:lpstr>PowerPoint Presentation</vt:lpstr>
      <vt:lpstr>Conversation Norms</vt:lpstr>
      <vt:lpstr>Hand Gesture and Phrase- FORTIFY</vt:lpstr>
      <vt:lpstr>Prompt and Response Starters</vt:lpstr>
      <vt:lpstr>PowerPoint Presentation</vt:lpstr>
      <vt:lpstr>PowerPoint Presentation</vt:lpstr>
      <vt:lpstr>PowerPoint Presentation</vt:lpstr>
      <vt:lpstr>What makes this a model conversation?</vt:lpstr>
      <vt:lpstr>Understanding the Skill of FORTIFY</vt:lpstr>
      <vt:lpstr>PowerPoint Presentation</vt:lpstr>
      <vt:lpstr>PowerPoint Presentation</vt:lpstr>
      <vt:lpstr>Review Non- Model  What is happening in this visual text?  Provide evidence from the text to support your claim. </vt:lpstr>
      <vt:lpstr>REVISE  NON-MODEL</vt:lpstr>
      <vt:lpstr>PowerPoint Presentation</vt:lpstr>
      <vt:lpstr>Language Sample Revision-Non-Model</vt:lpstr>
      <vt:lpstr>WRAP-UP</vt:lpstr>
      <vt:lpstr>Start Smart 1.0 FORTIFY</vt:lpstr>
      <vt:lpstr>ELD Objective</vt:lpstr>
      <vt:lpstr>PowerPoint Presentation</vt:lpstr>
      <vt:lpstr>Conversation Norms</vt:lpstr>
      <vt:lpstr>PowerPoint Presentation</vt:lpstr>
      <vt:lpstr>PowerPoint Presentation</vt:lpstr>
      <vt:lpstr>PowerPoint Presentation</vt:lpstr>
      <vt:lpstr>Visual Text Model What is happening in this visual text? Provide evidence from the text to support your claim.  </vt:lpstr>
      <vt:lpstr>PowerPoint Presentation</vt:lpstr>
      <vt:lpstr>PowerPoint Presentation</vt:lpstr>
      <vt:lpstr>Visual Text Non- Model What is happening in this visual text?  Provide evidence from the text to support your claim. </vt:lpstr>
      <vt:lpstr>Constructive Conversation Game</vt:lpstr>
      <vt:lpstr>PowerPoint Presentation</vt:lpstr>
      <vt:lpstr>PowerPoint Presentation</vt:lpstr>
      <vt:lpstr>Model Creating Class Constructive Conversation Poster</vt:lpstr>
      <vt:lpstr>PowerPoint Presentation</vt:lpstr>
      <vt:lpstr>Teacher Resources</vt:lpstr>
      <vt:lpstr>FORTIFY Non-Model Revision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Start Smart 1.0</dc:title>
  <dc:creator>Aguilar, Juana</dc:creator>
  <cp:lastModifiedBy>Lai, David</cp:lastModifiedBy>
  <cp:revision>40</cp:revision>
  <dcterms:created xsi:type="dcterms:W3CDTF">2019-08-28T17:10:57Z</dcterms:created>
  <dcterms:modified xsi:type="dcterms:W3CDTF">2019-09-16T17:02:57Z</dcterms:modified>
</cp:coreProperties>
</file>